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537" r:id="rId2"/>
    <p:sldId id="538" r:id="rId3"/>
    <p:sldId id="407" r:id="rId4"/>
    <p:sldId id="329" r:id="rId5"/>
    <p:sldId id="330" r:id="rId6"/>
    <p:sldId id="331" r:id="rId7"/>
    <p:sldId id="539" r:id="rId8"/>
    <p:sldId id="340" r:id="rId9"/>
    <p:sldId id="332" r:id="rId10"/>
    <p:sldId id="333" r:id="rId11"/>
    <p:sldId id="334" r:id="rId12"/>
    <p:sldId id="344" r:id="rId13"/>
    <p:sldId id="341" r:id="rId14"/>
    <p:sldId id="336" r:id="rId15"/>
    <p:sldId id="337" r:id="rId16"/>
    <p:sldId id="573" r:id="rId17"/>
    <p:sldId id="574" r:id="rId18"/>
    <p:sldId id="575" r:id="rId19"/>
    <p:sldId id="338" r:id="rId20"/>
    <p:sldId id="339" r:id="rId21"/>
    <p:sldId id="346" r:id="rId22"/>
    <p:sldId id="348" r:id="rId23"/>
    <p:sldId id="347" r:id="rId24"/>
    <p:sldId id="350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263"/>
    <p:restoredTop sz="94672"/>
  </p:normalViewPr>
  <p:slideViewPr>
    <p:cSldViewPr snapToGrid="0" snapToObjects="1">
      <p:cViewPr varScale="1">
        <p:scale>
          <a:sx n="128" d="100"/>
          <a:sy n="128" d="100"/>
        </p:scale>
        <p:origin x="18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6F3A803-A045-354B-887A-01433CE46FC2}" type="datetime1">
              <a:rPr lang="en-US" smtClean="0"/>
              <a:t>4/8/25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E82176-A547-F94B-AC51-D6E9C882CB8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1127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B33C1D-C2E2-1049-AA3F-CD6E91052752}" type="datetime1">
              <a:rPr lang="en-US" smtClean="0"/>
              <a:t>4/8/25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9610A8-B29A-B34A-A0B5-3DF26A2EB85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7124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91AD68-B60C-4542-BDDD-2074DE6DE828}" type="datetime1">
              <a:rPr lang="en-US" smtClean="0"/>
              <a:t>4/8/25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2D0221-73D0-6245-9CCD-73A1D8FCB5E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0484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42305"/>
            <a:ext cx="10972800" cy="106838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10692"/>
            <a:ext cx="10972800" cy="451547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BD04BF-9DC2-6341-92B2-BD109A2EF3B1}" type="datetime1">
              <a:rPr lang="en-US" smtClean="0"/>
              <a:t>4/8/25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F2C605-4958-CF43-AA48-80339EFDB0A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341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0FFBC7-3028-644D-986B-D9855CB74B38}" type="datetime1">
              <a:rPr lang="en-US" smtClean="0"/>
              <a:t>4/8/25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A6BD0F-ABBC-C14D-BC96-77BE126A748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5666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30571"/>
            <a:ext cx="5384800" cy="449559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30571"/>
            <a:ext cx="5384800" cy="449559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3B8AE4-01F5-CC42-9C62-61BC6528368B}" type="datetime1">
              <a:rPr lang="en-US" smtClean="0"/>
              <a:t>4/8/25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35E9FC-F6D5-0349-BBED-EA7D7A9BC4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4315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E49314-4A78-2444-9569-44EB70168344}" type="datetime1">
              <a:rPr lang="en-US" smtClean="0"/>
              <a:t>4/8/25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5B94E0-5E06-6D42-A41D-50D581B4090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9346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C22837-4683-B242-B000-BCEE30621787}" type="datetime1">
              <a:rPr lang="en-US" smtClean="0"/>
              <a:t>4/8/25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AB7D4D-4E81-5B40-91F6-CF14C25F862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5885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DAE926-7EF1-0B40-B57E-417D188A609C}" type="datetime1">
              <a:rPr lang="en-US" smtClean="0"/>
              <a:t>4/8/25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5B2FA7-4FDB-5643-811E-7991DEE50B0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9682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8D107B-B9C7-5B41-A168-55258AB95F52}" type="datetime1">
              <a:rPr lang="en-US" smtClean="0"/>
              <a:t>4/8/25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DD8B14-AE1E-054C-8668-93D0F0400A1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0633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D92D36-EE82-3142-B011-9831FB5E702F}" type="datetime1">
              <a:rPr lang="en-US" smtClean="0"/>
              <a:t>4/8/25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EF0004-A563-C64B-9FAD-6198662E1B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5897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562184"/>
            <a:ext cx="10972800" cy="1068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Headline Line One</a:t>
            </a:r>
            <a:br>
              <a:rPr lang="en-US" dirty="0"/>
            </a:br>
            <a:r>
              <a:rPr lang="en-US" dirty="0"/>
              <a:t>Headline Line Two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1630571"/>
            <a:ext cx="10972800" cy="44955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3EE08B4B-7256-494F-A90D-3891BD685F4A}" type="datetime1">
              <a:rPr lang="en-US" smtClean="0"/>
              <a:t>4/8/25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0EF7D53D-272A-624E-BE3D-99D13E2B419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7165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chemeClr val="tx1"/>
          </a:solidFill>
          <a:latin typeface="Arial"/>
          <a:ea typeface="ＭＳ Ｐゴシック" charset="0"/>
          <a:cs typeface="Arial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Arial"/>
          <a:ea typeface="ＭＳ Ｐゴシック" charset="0"/>
          <a:cs typeface="Arial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400" kern="1200">
          <a:solidFill>
            <a:schemeClr val="tx1"/>
          </a:solidFill>
          <a:latin typeface="Arial"/>
          <a:ea typeface="ＭＳ Ｐゴシック" charset="0"/>
          <a:cs typeface="Arial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000" kern="1200">
          <a:solidFill>
            <a:schemeClr val="tx1"/>
          </a:solidFill>
          <a:latin typeface="Arial"/>
          <a:ea typeface="ＭＳ Ｐゴシック" charset="0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tags" Target="../tags/tag13.xml"/><Relationship Id="rId7" Type="http://schemas.openxmlformats.org/officeDocument/2006/relationships/image" Target="../media/image28.png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image" Target="../media/image27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31.png"/><Relationship Id="rId4" Type="http://schemas.openxmlformats.org/officeDocument/2006/relationships/tags" Target="../tags/tag14.xml"/><Relationship Id="rId9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wmf"/><Relationship Id="rId4" Type="http://schemas.openxmlformats.org/officeDocument/2006/relationships/oleObject" Target="../embeddings/oleObject1.bin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emf"/><Relationship Id="rId5" Type="http://schemas.openxmlformats.org/officeDocument/2006/relationships/image" Target="../media/image42.emf"/><Relationship Id="rId4" Type="http://schemas.openxmlformats.org/officeDocument/2006/relationships/image" Target="../media/image41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w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jpeg"/><Relationship Id="rId4" Type="http://schemas.openxmlformats.org/officeDocument/2006/relationships/image" Target="../media/image49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em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emf"/><Relationship Id="rId5" Type="http://schemas.openxmlformats.org/officeDocument/2006/relationships/image" Target="../media/image12.emf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image" Target="../media/image17.png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" Type="http://schemas.openxmlformats.org/officeDocument/2006/relationships/tags" Target="../tags/tag2.xml"/><Relationship Id="rId16" Type="http://schemas.openxmlformats.org/officeDocument/2006/relationships/image" Target="../media/image20.png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image" Target="../media/image15.png"/><Relationship Id="rId5" Type="http://schemas.openxmlformats.org/officeDocument/2006/relationships/tags" Target="../tags/tag5.xml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4" Type="http://schemas.openxmlformats.org/officeDocument/2006/relationships/tags" Target="../tags/tag4.xml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A1AB4-6496-0D46-9C3B-B71641B9016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sz="4000" dirty="0"/>
              <a:t>Nuclear Fuel Performance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E102A4-1D26-9E41-904A-5C94FEB21AD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NE-533</a:t>
            </a:r>
          </a:p>
          <a:p>
            <a:r>
              <a:rPr lang="en-US" dirty="0"/>
              <a:t>Spring 2025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D6DA87-5AA8-004F-861E-B1E0BAA30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1E82176-A547-F94B-AC51-D6E9C882CB88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6440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594D3-F4EE-1046-9463-163AE15C9D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Observed kinetics are slower than parabolic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96B199-E3AC-5C46-89DD-DB68BE1501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624945" cy="3965670"/>
          </a:xfrm>
        </p:spPr>
        <p:txBody>
          <a:bodyPr>
            <a:normAutofit/>
          </a:bodyPr>
          <a:lstStyle/>
          <a:p>
            <a:r>
              <a:rPr lang="en-US" sz="2000" dirty="0"/>
              <a:t>Parabolic kinetics</a:t>
            </a:r>
          </a:p>
          <a:p>
            <a:pPr lvl="1"/>
            <a:r>
              <a:rPr lang="en-US" sz="2000" dirty="0"/>
              <a:t>Diffusion of species across the oxide</a:t>
            </a:r>
          </a:p>
          <a:p>
            <a:r>
              <a:rPr lang="en-US" sz="2000" dirty="0"/>
              <a:t>Sub-parabolic kinetics</a:t>
            </a:r>
          </a:p>
          <a:p>
            <a:pPr lvl="1"/>
            <a:r>
              <a:rPr lang="en-US" sz="2000" dirty="0"/>
              <a:t>Additional ions, dopants, or defects in oxide</a:t>
            </a:r>
          </a:p>
          <a:p>
            <a:pPr lvl="1"/>
            <a:r>
              <a:rPr lang="en-US" sz="2000" dirty="0"/>
              <a:t>Non-uniform electric field in oxide layer</a:t>
            </a:r>
          </a:p>
          <a:p>
            <a:r>
              <a:rPr lang="en-US" altLang="en-US" sz="2000" dirty="0"/>
              <a:t>Once a nonhomogeneous electric field arises, the corrosion rate decreases to the sub-parabolic rate due to inhibition of transport of charged species</a:t>
            </a:r>
          </a:p>
          <a:p>
            <a:pPr lvl="1"/>
            <a:endParaRPr lang="en-US" sz="2000" dirty="0"/>
          </a:p>
          <a:p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0727C3-A9FD-A94F-B846-E42836EAEC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8360E1-4163-8348-B7C8-17D034B6737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35" r="5835"/>
          <a:stretch/>
        </p:blipFill>
        <p:spPr>
          <a:xfrm>
            <a:off x="7064829" y="2268187"/>
            <a:ext cx="4038600" cy="3404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1708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E67ABC-50B9-9C4D-983B-DED76CB95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Corrosion Quantified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B818CC-30B4-9E47-82AC-188E27E0CE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883564" cy="3965670"/>
          </a:xfrm>
        </p:spPr>
        <p:txBody>
          <a:bodyPr/>
          <a:lstStyle/>
          <a:p>
            <a:r>
              <a:rPr lang="en-US" sz="2000" dirty="0"/>
              <a:t>Corrosion is measured by sample weight gain</a:t>
            </a:r>
          </a:p>
          <a:p>
            <a:r>
              <a:rPr lang="en-US" altLang="en-US" sz="2000" dirty="0">
                <a:ea typeface="ＭＳ Ｐゴシック" panose="020B0600070205080204" pitchFamily="34" charset="-128"/>
                <a:cs typeface="Arial" panose="020B0604020202020204" pitchFamily="34" charset="0"/>
              </a:rPr>
              <a:t>Oxidation of alloys is measured experimentally using the </a:t>
            </a:r>
            <a:r>
              <a:rPr lang="en-US" altLang="en-US" sz="2000" u="sng" dirty="0">
                <a:ea typeface="ＭＳ Ｐゴシック" panose="020B0600070205080204" pitchFamily="34" charset="-128"/>
                <a:cs typeface="Arial" panose="020B0604020202020204" pitchFamily="34" charset="0"/>
              </a:rPr>
              <a:t>weight gain</a:t>
            </a:r>
            <a:r>
              <a:rPr lang="en-US" altLang="en-US" sz="2000" dirty="0">
                <a:ea typeface="ＭＳ Ｐゴシック" panose="020B0600070205080204" pitchFamily="34" charset="-128"/>
                <a:cs typeface="Arial" panose="020B0604020202020204" pitchFamily="34" charset="0"/>
              </a:rPr>
              <a:t> in mg/dm</a:t>
            </a:r>
            <a:r>
              <a:rPr lang="en-US" altLang="en-US" sz="2000" baseline="30000" dirty="0">
                <a:ea typeface="ＭＳ Ｐゴシック" panose="020B0600070205080204" pitchFamily="34" charset="-128"/>
                <a:cs typeface="Arial" panose="020B0604020202020204" pitchFamily="34" charset="0"/>
              </a:rPr>
              <a:t>2</a:t>
            </a:r>
            <a:endParaRPr lang="en-US" altLang="en-US" sz="2000" dirty="0">
              <a:ea typeface="ＭＳ Ｐゴシック" panose="020B0600070205080204" pitchFamily="34" charset="-128"/>
              <a:cs typeface="Arial" panose="020B0604020202020204" pitchFamily="34" charset="0"/>
            </a:endParaRPr>
          </a:p>
          <a:p>
            <a:r>
              <a:rPr lang="en-US" altLang="en-US" sz="2000" dirty="0">
                <a:ea typeface="ＭＳ Ｐゴシック" panose="020B0600070205080204" pitchFamily="34" charset="-128"/>
                <a:cs typeface="Arial" panose="020B0604020202020204" pitchFamily="34" charset="0"/>
              </a:rPr>
              <a:t>Oxide forms by incorporating oxygen in the metal structure </a:t>
            </a:r>
            <a:r>
              <a:rPr lang="en-US" altLang="en-US" sz="2000" dirty="0">
                <a:ea typeface="ＭＳ Ｐゴシック" panose="020B0600070205080204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causing an increase in weight</a:t>
            </a:r>
          </a:p>
          <a:p>
            <a:r>
              <a:rPr lang="en-US" altLang="en-US" sz="2000" dirty="0">
                <a:ea typeface="ＭＳ Ｐゴシック" panose="020B0600070205080204" pitchFamily="34" charset="-128"/>
                <a:cs typeface="Arial" panose="020B0604020202020204" pitchFamily="34" charset="0"/>
                <a:sym typeface="Wingdings" panose="05000000000000000000" pitchFamily="2" charset="2"/>
              </a:rPr>
              <a:t>14.7 comes from density of O in ZrO2</a:t>
            </a:r>
            <a:endParaRPr lang="en-US" altLang="en-US" sz="2000" dirty="0">
              <a:ea typeface="ＭＳ Ｐゴシック" panose="020B0600070205080204" pitchFamily="34" charset="-128"/>
              <a:cs typeface="Arial" panose="020B0604020202020204" pitchFamily="34" charset="0"/>
            </a:endParaRPr>
          </a:p>
          <a:p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78F124-7EA7-DE48-BFCC-F0497E605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DB3157-B268-EA47-B3BB-17BFBD9052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6100" y="1843809"/>
            <a:ext cx="5295900" cy="2819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E661B6B-4812-B94C-B42A-D85A99A3CF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09651" y="5418279"/>
            <a:ext cx="3494087" cy="70788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000" dirty="0">
                <a:latin typeface="+mn-lt"/>
              </a:rPr>
              <a:t>Dividing by the surface enables comparison between samples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ECDAD8-A95D-6D47-ADB3-A316B870B1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19805" y="4909801"/>
            <a:ext cx="3360737" cy="14465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000" u="sng" dirty="0">
                <a:latin typeface="+mn-lt"/>
              </a:rPr>
              <a:t>Approximation weight gain – oxide thickness for Zr</a:t>
            </a:r>
            <a:r>
              <a:rPr lang="en-US" altLang="en-US" sz="2000" dirty="0">
                <a:latin typeface="+mn-lt"/>
              </a:rPr>
              <a:t>:</a:t>
            </a:r>
          </a:p>
          <a:p>
            <a:pPr eaLnBrk="1" hangingPunct="1"/>
            <a:endParaRPr lang="en-US" altLang="en-US" sz="2000" dirty="0">
              <a:latin typeface="+mn-lt"/>
            </a:endParaRPr>
          </a:p>
          <a:p>
            <a:pPr eaLnBrk="1" hangingPunct="1"/>
            <a:endParaRPr lang="en-US" altLang="en-US" sz="2800" dirty="0">
              <a:latin typeface="+mn-l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FC0B3A0-AE26-4845-A79D-160856BF661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5338" y="4838240"/>
            <a:ext cx="2065020" cy="252984"/>
          </a:xfrm>
          <a:prstGeom prst="rect">
            <a:avLst/>
          </a:prstGeom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DB5C646-A7AD-3D42-A78E-2294C6B3CF2A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0325" y="5695380"/>
            <a:ext cx="3200400" cy="562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5267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BC0D1-3051-CE46-922E-246436BB7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Pilling-</a:t>
            </a:r>
            <a:r>
              <a:rPr lang="en-US" dirty="0" err="1"/>
              <a:t>Bedworth</a:t>
            </a:r>
            <a:r>
              <a:rPr lang="en-US" dirty="0"/>
              <a:t> ratio : PBR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DF2220-0037-624E-8C19-084A78DD22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410" y="1807552"/>
            <a:ext cx="6587893" cy="3965670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The ratio of the volume per unit of the metal oxide to the volume per unit of the corresponding metal is called the Pilling-</a:t>
            </a:r>
            <a:r>
              <a:rPr lang="en-US" dirty="0" err="1"/>
              <a:t>Bedworth</a:t>
            </a:r>
            <a:r>
              <a:rPr lang="en-US" dirty="0"/>
              <a:t> ratio (PBR)</a:t>
            </a:r>
          </a:p>
          <a:p>
            <a:r>
              <a:rPr lang="en-US" dirty="0"/>
              <a:t>PBR &lt; 1: the oxide coating layer is thin, likely broken and provides no protective effect (for example magnesium)</a:t>
            </a:r>
          </a:p>
          <a:p>
            <a:r>
              <a:rPr lang="en-US" dirty="0"/>
              <a:t>PBR &gt; 2: the oxide coating chips off and provides no protective effect (example iron)</a:t>
            </a:r>
          </a:p>
          <a:p>
            <a:r>
              <a:rPr lang="en-US" dirty="0"/>
              <a:t>1 &lt; PBR &lt; 2: the oxide coating is passivating and provides a protecting effect against further surface oxidation </a:t>
            </a:r>
          </a:p>
          <a:p>
            <a:r>
              <a:rPr lang="en-US" dirty="0"/>
              <a:t>Passivation refers to a material becoming "passive," that is, less affected or corroded by the environment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C9EF1D-7570-144C-B068-0636FE592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2E95B73-906F-8F48-BB1D-7AA71017FEC9}"/>
              </a:ext>
            </a:extLst>
          </p:cNvPr>
          <p:cNvGrpSpPr>
            <a:grpSpLocks noChangeAspect="1"/>
          </p:cNvGrpSpPr>
          <p:nvPr/>
        </p:nvGrpSpPr>
        <p:grpSpPr>
          <a:xfrm>
            <a:off x="7522845" y="3158361"/>
            <a:ext cx="4373635" cy="2345565"/>
            <a:chOff x="1365209" y="5342665"/>
            <a:chExt cx="2594932" cy="139165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E51F936-1DB8-B148-90CA-3BF578857A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20588"/>
            <a:stretch/>
          </p:blipFill>
          <p:spPr>
            <a:xfrm>
              <a:off x="1365209" y="5342665"/>
              <a:ext cx="2594932" cy="1391653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AC43830-A2EB-374C-9CD7-5424BA992E0D}"/>
                </a:ext>
              </a:extLst>
            </p:cNvPr>
            <p:cNvSpPr txBox="1"/>
            <p:nvPr/>
          </p:nvSpPr>
          <p:spPr>
            <a:xfrm>
              <a:off x="2151482" y="6294779"/>
              <a:ext cx="9612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Zr metal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F00A4F1-98D9-5041-B417-45FD4D08875C}"/>
                </a:ext>
              </a:extLst>
            </p:cNvPr>
            <p:cNvSpPr txBox="1"/>
            <p:nvPr/>
          </p:nvSpPr>
          <p:spPr>
            <a:xfrm>
              <a:off x="2268118" y="5599297"/>
              <a:ext cx="603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ZrO</a:t>
              </a:r>
              <a:r>
                <a:rPr lang="en-US" baseline="-25000" dirty="0"/>
                <a:t>2</a:t>
              </a: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55F0A982-B731-6844-BC77-1BADF22DBE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1061" y="2064631"/>
            <a:ext cx="3403600" cy="72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3443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D9E50-3910-0A4D-87BF-A8357BA41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Corrosion Rate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21A7B2-8B6B-8747-A8F7-D5F7FA3C48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467927" cy="3965670"/>
          </a:xfrm>
        </p:spPr>
        <p:txBody>
          <a:bodyPr/>
          <a:lstStyle/>
          <a:p>
            <a:r>
              <a:rPr lang="en-US" sz="2000" dirty="0"/>
              <a:t>Average weight gain of a sample follows linear kinetics</a:t>
            </a:r>
          </a:p>
          <a:p>
            <a:r>
              <a:rPr lang="en-US" sz="2000" dirty="0"/>
              <a:t>The oxide reaches transition at different times in different points, but the average is linear</a:t>
            </a:r>
          </a:p>
          <a:p>
            <a:r>
              <a:rPr lang="en-US" sz="2000" dirty="0"/>
              <a:t>Critical oxide thickness for transition is defined as</a:t>
            </a:r>
          </a:p>
          <a:p>
            <a:r>
              <a:rPr lang="en-US" sz="2000" dirty="0"/>
              <a:t>Critical time for transition is defined as</a:t>
            </a:r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92FDAC-7FFE-9B40-ADE7-FA266DC97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08C34A-C77B-2147-9339-25337291A8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62174" y="1968501"/>
            <a:ext cx="4960403" cy="25480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DA1689A-CE33-B44A-A0DB-42B2CD129D6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2123" y="4139809"/>
            <a:ext cx="1886100" cy="3767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36FA1E6-3C9D-5A48-B2D0-1BDF3E4A75B6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0347" y="4960768"/>
            <a:ext cx="2450137" cy="38038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6C20BCC-8F90-7C48-BC20-9E8265817F7B}"/>
              </a:ext>
            </a:extLst>
          </p:cNvPr>
          <p:cNvSpPr txBox="1"/>
          <p:nvPr/>
        </p:nvSpPr>
        <p:spPr>
          <a:xfrm>
            <a:off x="7447793" y="4715791"/>
            <a:ext cx="33484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After transition, oxide thickness is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1FBD35C-FDFE-734E-90A0-3D62E9BB69D1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8335" y="5085123"/>
            <a:ext cx="2787396" cy="25603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C816314-1972-D445-8A69-342C0800F95D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7065" y="5638981"/>
            <a:ext cx="3919728" cy="518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6625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2A2658-5166-1342-B941-3120D86DC6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factors affecting corrosion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7695E9-9CCE-8745-A75C-68A0B18822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10692"/>
            <a:ext cx="10184296" cy="3965670"/>
          </a:xfrm>
        </p:spPr>
        <p:txBody>
          <a:bodyPr/>
          <a:lstStyle/>
          <a:p>
            <a:r>
              <a:rPr lang="en-US" sz="2000" dirty="0"/>
              <a:t>Temperature:</a:t>
            </a:r>
          </a:p>
          <a:p>
            <a:pPr lvl="1"/>
            <a:r>
              <a:rPr lang="en-US" sz="2000" dirty="0"/>
              <a:t>Corrosion rate increases with temperature</a:t>
            </a:r>
          </a:p>
          <a:p>
            <a:r>
              <a:rPr lang="en-US" sz="2000" dirty="0"/>
              <a:t>Irradiation: Radiation damage to the metal; Radiation damage to oxide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893D80-EFCB-004B-A3F5-91F4A9F538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CF154D-4668-2242-BAA8-B045D7C39C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6026" y="2959712"/>
            <a:ext cx="3920729" cy="30867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07BB07-197E-B042-825C-07577B6431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343" y="2983783"/>
            <a:ext cx="4286300" cy="2875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6740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A78CC6-43B4-8644-8DAF-C2DBB24E1F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Impact of Corrosion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8951B5-9643-5043-B3A0-672A16A1A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7250545" cy="3965670"/>
          </a:xfrm>
        </p:spPr>
        <p:txBody>
          <a:bodyPr/>
          <a:lstStyle/>
          <a:p>
            <a:r>
              <a:rPr lang="en-US" sz="2000" dirty="0"/>
              <a:t>The oxide layer has a low thermal conductivity, restricting heat transport</a:t>
            </a:r>
          </a:p>
          <a:p>
            <a:pPr lvl="1"/>
            <a:r>
              <a:rPr lang="en-US" sz="2000" dirty="0"/>
              <a:t>For Zircaloy, k = 22 W/(</a:t>
            </a:r>
            <a:r>
              <a:rPr lang="en-US" sz="2000" dirty="0" err="1"/>
              <a:t>mK</a:t>
            </a:r>
            <a:r>
              <a:rPr lang="en-US" sz="2000" dirty="0"/>
              <a:t>)</a:t>
            </a:r>
          </a:p>
          <a:p>
            <a:pPr lvl="1"/>
            <a:r>
              <a:rPr lang="en-US" sz="2000" dirty="0"/>
              <a:t>For ZrO</a:t>
            </a:r>
            <a:r>
              <a:rPr lang="en-US" sz="2000" baseline="-25000" dirty="0"/>
              <a:t>2</a:t>
            </a:r>
            <a:r>
              <a:rPr lang="en-US" sz="2000" dirty="0"/>
              <a:t>, k = 1.7 – 2.7 W/(</a:t>
            </a:r>
            <a:r>
              <a:rPr lang="en-US" sz="2000" dirty="0" err="1"/>
              <a:t>mK</a:t>
            </a:r>
            <a:r>
              <a:rPr lang="en-US" sz="2000" dirty="0"/>
              <a:t>)</a:t>
            </a:r>
          </a:p>
          <a:p>
            <a:r>
              <a:rPr lang="en-US" sz="2000" dirty="0"/>
              <a:t>The oxide layer is much more brittle than the zircaloy</a:t>
            </a:r>
          </a:p>
          <a:p>
            <a:pPr lvl="1"/>
            <a:r>
              <a:rPr lang="en-US" sz="2000" dirty="0"/>
              <a:t>Zircaloy metal is removed as brittle oxide is added to the material</a:t>
            </a:r>
          </a:p>
          <a:p>
            <a:r>
              <a:rPr lang="en-US" sz="2000" dirty="0"/>
              <a:t>Oxidation produces hydrogen that can enter the cladding and form brittle hydrides</a:t>
            </a:r>
          </a:p>
          <a:p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E26FF5-D44E-194A-AA6F-B30DF868F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pic>
        <p:nvPicPr>
          <p:cNvPr id="5" name="Image 57">
            <a:extLst>
              <a:ext uri="{FF2B5EF4-FFF2-40B4-BE49-F238E27FC236}">
                <a16:creationId xmlns:a16="http://schemas.microsoft.com/office/drawing/2014/main" id="{F9BD0EAA-CB7B-6447-B66B-6310CEF34CA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0213" y="2333669"/>
            <a:ext cx="3365242" cy="2617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0438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564B79-13DD-CF4B-A294-1B4BC38E0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Corrosion Control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18D543-F3CD-C640-8B8E-3AD5A43C4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248400" cy="3965670"/>
          </a:xfrm>
        </p:spPr>
        <p:txBody>
          <a:bodyPr/>
          <a:lstStyle/>
          <a:p>
            <a:r>
              <a:rPr lang="en-US" sz="2000" dirty="0"/>
              <a:t>The oxidation and hydrogen uptake of Zircaloy is of course determined by many factors</a:t>
            </a:r>
          </a:p>
          <a:p>
            <a:r>
              <a:rPr lang="en-US" sz="2000" dirty="0"/>
              <a:t>The chemical and physical state of the material: composition, metallurgical condition, and surface condition</a:t>
            </a:r>
          </a:p>
          <a:p>
            <a:r>
              <a:rPr lang="en-US" sz="2000" dirty="0"/>
              <a:t>Two different zirconium alloys employed in French PWRs, Zircaloy and Zr1% Nb (M5), display distinct corrosion behaviors</a:t>
            </a:r>
          </a:p>
          <a:p>
            <a:r>
              <a:rPr lang="en-US" sz="2000" dirty="0"/>
              <a:t>The peak oxide layer thickness of Zircaloy-4 increases significantly with burnup, whereas that of Zr1%Nb shows a moderate increase</a:t>
            </a:r>
          </a:p>
          <a:p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E2ACA6-A0C4-104D-9144-270BC19BC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F15C20-F4E5-8F4D-A465-C196336976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3962" y="2266121"/>
            <a:ext cx="5428038" cy="3612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878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6196B2-7B56-8F43-884E-06D7FCFEA6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Corrosion Control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288DA3-F6A6-3147-BF7F-BF219860B2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7451035" cy="3965670"/>
          </a:xfrm>
        </p:spPr>
        <p:txBody>
          <a:bodyPr/>
          <a:lstStyle/>
          <a:p>
            <a:r>
              <a:rPr lang="en-US" sz="1800" dirty="0"/>
              <a:t>Water Chemistry</a:t>
            </a:r>
          </a:p>
          <a:p>
            <a:pPr lvl="1"/>
            <a:r>
              <a:rPr lang="en-US" sz="1800" dirty="0"/>
              <a:t>The dissolved oxygen and hydrogen play a major role in the corrosion process, but other dissolved species must also be taken into account</a:t>
            </a:r>
          </a:p>
          <a:p>
            <a:pPr lvl="1"/>
            <a:r>
              <a:rPr lang="en-US" sz="1800" dirty="0"/>
              <a:t>To control the pH of the coolant at slightly alkaline conditions, </a:t>
            </a:r>
            <a:r>
              <a:rPr lang="en-US" sz="1800" dirty="0" err="1"/>
              <a:t>LiOH</a:t>
            </a:r>
            <a:r>
              <a:rPr lang="en-US" sz="1800" dirty="0"/>
              <a:t> is added and H3BO3 (boric acid) is added for reactivity control in PWRs</a:t>
            </a:r>
          </a:p>
          <a:p>
            <a:pPr lvl="1"/>
            <a:r>
              <a:rPr lang="en-US" sz="1800" dirty="0"/>
              <a:t>Impurities (Cl, F) and coolant-borne species (Cu, Ni, etc.) must be considered</a:t>
            </a:r>
          </a:p>
          <a:p>
            <a:r>
              <a:rPr lang="en-US" sz="1800" dirty="0"/>
              <a:t>Temperature and irradiation also have an effect on the corrosion behavior, but are governed by engineering constraints</a:t>
            </a:r>
          </a:p>
          <a:p>
            <a:r>
              <a:rPr lang="en-US" sz="1800" dirty="0"/>
              <a:t>CRUD (Chalk River Unidentified Deposit) can accelerate corrosion</a:t>
            </a:r>
          </a:p>
          <a:p>
            <a:pPr marL="457200" lvl="1" indent="0">
              <a:buNone/>
            </a:pPr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4C9270-B73F-4B42-88B8-15CF204913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384AEB-8FCF-764C-B2A1-683FCD9931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60"/>
          <a:stretch/>
        </p:blipFill>
        <p:spPr>
          <a:xfrm>
            <a:off x="8060635" y="2443739"/>
            <a:ext cx="3528439" cy="2625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275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7516F1-37BF-7A44-B549-651132CC69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Corrosion Layer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4B34B5-2517-A045-89D1-400C11C8F2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930348" cy="3965670"/>
          </a:xfrm>
        </p:spPr>
        <p:txBody>
          <a:bodyPr/>
          <a:lstStyle/>
          <a:p>
            <a:r>
              <a:rPr lang="en-US" sz="2000" dirty="0"/>
              <a:t>Uniform corrosion is a passivating event since a protective layer of zirconium oxide is formed as a result of the reaction with the O2 ions or the OH radicals</a:t>
            </a:r>
          </a:p>
          <a:p>
            <a:r>
              <a:rPr lang="en-US" sz="2000" dirty="0"/>
              <a:t>The oxide layer is microcrystalline, initially equiaxed, later growing into columnar grains that are formed in a dense packing, of which the mean crystallite size increases as the oxide thickens</a:t>
            </a:r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A9D68B-47D0-9B48-9335-30BF9F385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78BF1E-8FA9-5441-90DC-AFD201BFA0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8122" y="1968501"/>
            <a:ext cx="4967074" cy="4095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5960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F88F91-714A-1D4E-BA18-3EB1B77064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Corrosion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1B5EED-285F-4348-ABD9-5B445C1AE9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Corrosion is the environmental degradation of materials</a:t>
            </a:r>
          </a:p>
          <a:p>
            <a:r>
              <a:rPr lang="en-US" sz="2000" dirty="0"/>
              <a:t>Cladding oxidizes, forming ZrO</a:t>
            </a:r>
            <a:r>
              <a:rPr lang="en-US" sz="2000" baseline="-25000" dirty="0"/>
              <a:t>2</a:t>
            </a:r>
          </a:p>
          <a:p>
            <a:r>
              <a:rPr lang="en-US" sz="2000" dirty="0"/>
              <a:t>The limiting step for oxidation is the oxygen transport through the oxide layer</a:t>
            </a:r>
          </a:p>
          <a:p>
            <a:pPr lvl="1"/>
            <a:r>
              <a:rPr lang="en-US" sz="2000" dirty="0"/>
              <a:t>It begins being controlled by diffusion</a:t>
            </a:r>
          </a:p>
          <a:p>
            <a:pPr lvl="1"/>
            <a:r>
              <a:rPr lang="en-US" sz="2000" dirty="0"/>
              <a:t>Then, a protective layer forms that slows oxidation</a:t>
            </a:r>
          </a:p>
          <a:p>
            <a:pPr lvl="1"/>
            <a:r>
              <a:rPr lang="en-US" sz="2000" dirty="0"/>
              <a:t>Once transition occurs, it loses its protectiveness and speeds up again</a:t>
            </a:r>
          </a:p>
          <a:p>
            <a:r>
              <a:rPr lang="en-US" sz="2000" dirty="0"/>
              <a:t>Oxidation hurts cladding performance by</a:t>
            </a:r>
          </a:p>
          <a:p>
            <a:pPr lvl="1"/>
            <a:r>
              <a:rPr lang="en-US" sz="2000" dirty="0"/>
              <a:t>Restricting heat transport</a:t>
            </a:r>
          </a:p>
          <a:p>
            <a:pPr lvl="1"/>
            <a:r>
              <a:rPr lang="en-US" sz="2000" dirty="0"/>
              <a:t>Converting zircaloy into a brittle oxide</a:t>
            </a:r>
          </a:p>
          <a:p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588A11-7EA4-5949-B8CE-600D59248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4522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2A225-4437-2049-A9B1-3499A9B35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Housekeeping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BAFA82-FF85-394D-AE4D-DBE225A2DC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200" dirty="0"/>
              <a:t>Last module!</a:t>
            </a:r>
          </a:p>
          <a:p>
            <a:r>
              <a:rPr lang="en-US" sz="2200" dirty="0"/>
              <a:t>Planned final exam on last day of classes, April 22</a:t>
            </a:r>
          </a:p>
          <a:p>
            <a:r>
              <a:rPr lang="en-US" sz="2200" dirty="0"/>
              <a:t>Will cover what we can until then</a:t>
            </a:r>
          </a:p>
          <a:p>
            <a:endParaRPr lang="en-US" sz="2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3517E0-76D7-DB42-B01B-2BDDEA473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25574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502C5-EE3F-864A-8B55-C54313F87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Hydride 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CA1FEE-5518-DE43-B4A6-585908B88B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7172739" cy="3965670"/>
          </a:xfrm>
        </p:spPr>
        <p:txBody>
          <a:bodyPr>
            <a:noAutofit/>
          </a:bodyPr>
          <a:lstStyle/>
          <a:p>
            <a:r>
              <a:rPr lang="en-US" sz="2000" dirty="0"/>
              <a:t>Corrosion of zirconium is so damaging in large part due to hydride formation</a:t>
            </a:r>
          </a:p>
          <a:p>
            <a:r>
              <a:rPr lang="en-US" sz="2000" dirty="0"/>
              <a:t>Some of the hydrogen atoms produced by oxidation enter the cladding and form a hydride phase</a:t>
            </a:r>
          </a:p>
          <a:p>
            <a:r>
              <a:rPr lang="en-US" sz="2000" dirty="0"/>
              <a:t>Other sources of H can increase the amount available to form hydrides, but this is minor</a:t>
            </a:r>
          </a:p>
          <a:p>
            <a:r>
              <a:rPr lang="en-US" sz="2000" dirty="0"/>
              <a:t>Hydrogen pickup causes hydrogen embrittlement, loss of fracture toughness, delayed hydride cracking, accelerated corrosion, and accelerated irradiation growth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545FCD-396D-B141-B31D-2522329A34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AA2481-D340-0942-8564-4FED42320FB6}"/>
              </a:ext>
            </a:extLst>
          </p:cNvPr>
          <p:cNvSpPr txBox="1"/>
          <p:nvPr/>
        </p:nvSpPr>
        <p:spPr>
          <a:xfrm>
            <a:off x="8518465" y="1441194"/>
            <a:ext cx="17796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Corrosion reaction: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82D8A8D-CB8F-D744-822C-8A25F94960E8}"/>
              </a:ext>
            </a:extLst>
          </p:cNvPr>
          <p:cNvSpPr/>
          <p:nvPr/>
        </p:nvSpPr>
        <p:spPr>
          <a:xfrm>
            <a:off x="10341598" y="1663374"/>
            <a:ext cx="582265" cy="582265"/>
          </a:xfrm>
          <a:prstGeom prst="ellipse">
            <a:avLst/>
          </a:prstGeom>
          <a:noFill/>
          <a:ln>
            <a:solidFill>
              <a:srgbClr val="0033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AEE577A-63DB-EB4F-819A-938751DF83A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2389" y="4604014"/>
            <a:ext cx="2338697" cy="1752337"/>
          </a:xfrm>
          <a:prstGeom prst="rect">
            <a:avLst/>
          </a:prstGeom>
        </p:spPr>
      </p:pic>
      <p:sp>
        <p:nvSpPr>
          <p:cNvPr id="8" name="Right Arrow 7">
            <a:extLst>
              <a:ext uri="{FF2B5EF4-FFF2-40B4-BE49-F238E27FC236}">
                <a16:creationId xmlns:a16="http://schemas.microsoft.com/office/drawing/2014/main" id="{BFDA2146-A3ED-9446-83E5-2E4A96D61251}"/>
              </a:ext>
            </a:extLst>
          </p:cNvPr>
          <p:cNvSpPr/>
          <p:nvPr/>
        </p:nvSpPr>
        <p:spPr>
          <a:xfrm rot="5400000">
            <a:off x="9856308" y="3308879"/>
            <a:ext cx="2433550" cy="307073"/>
          </a:xfrm>
          <a:prstGeom prst="rightArrow">
            <a:avLst/>
          </a:prstGeom>
          <a:noFill/>
          <a:ln>
            <a:solidFill>
              <a:srgbClr val="0033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0BF3E10-E8C6-C649-97A8-E305726C04E3}"/>
              </a:ext>
            </a:extLst>
          </p:cNvPr>
          <p:cNvSpPr txBox="1"/>
          <p:nvPr/>
        </p:nvSpPr>
        <p:spPr>
          <a:xfrm rot="5400000">
            <a:off x="10632928" y="3445625"/>
            <a:ext cx="16850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Hydrogen pick-up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6183683-DD9E-4647-A8CE-1C9F2225BFB1}"/>
              </a:ext>
            </a:extLst>
          </p:cNvPr>
          <p:cNvGrpSpPr/>
          <p:nvPr/>
        </p:nvGrpSpPr>
        <p:grpSpPr>
          <a:xfrm>
            <a:off x="9455697" y="1681480"/>
            <a:ext cx="538419" cy="742116"/>
            <a:chOff x="2754359" y="4568728"/>
            <a:chExt cx="538419" cy="742116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1C6CA45D-2A58-3340-8E30-BAC69885625C}"/>
                </a:ext>
              </a:extLst>
            </p:cNvPr>
            <p:cNvSpPr/>
            <p:nvPr/>
          </p:nvSpPr>
          <p:spPr>
            <a:xfrm>
              <a:off x="2754359" y="4568728"/>
              <a:ext cx="538419" cy="538419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Down Arrow 11">
              <a:extLst>
                <a:ext uri="{FF2B5EF4-FFF2-40B4-BE49-F238E27FC236}">
                  <a16:creationId xmlns:a16="http://schemas.microsoft.com/office/drawing/2014/main" id="{34A24704-AAA5-4B4E-B46F-BC8B7CEF00D3}"/>
                </a:ext>
              </a:extLst>
            </p:cNvPr>
            <p:cNvSpPr/>
            <p:nvPr/>
          </p:nvSpPr>
          <p:spPr>
            <a:xfrm>
              <a:off x="2871168" y="5048335"/>
              <a:ext cx="304800" cy="262509"/>
            </a:xfrm>
            <a:prstGeom prst="downArrow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CC4556D-8E0C-424F-BB4E-291DA6041D50}"/>
                </a:ext>
              </a:extLst>
            </p:cNvPr>
            <p:cNvSpPr/>
            <p:nvPr/>
          </p:nvSpPr>
          <p:spPr>
            <a:xfrm>
              <a:off x="2961752" y="5042125"/>
              <a:ext cx="124058" cy="10350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5A96540-7CB6-7245-A8B8-81E15089107E}"/>
              </a:ext>
            </a:extLst>
          </p:cNvPr>
          <p:cNvGrpSpPr>
            <a:grpSpLocks noChangeAspect="1"/>
          </p:cNvGrpSpPr>
          <p:nvPr/>
        </p:nvGrpSpPr>
        <p:grpSpPr>
          <a:xfrm>
            <a:off x="8322103" y="2423596"/>
            <a:ext cx="2339376" cy="1254599"/>
            <a:chOff x="1365209" y="5342665"/>
            <a:chExt cx="2594932" cy="1391653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09598ABE-A05A-F944-A2A4-1E917A870E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20588"/>
            <a:stretch/>
          </p:blipFill>
          <p:spPr>
            <a:xfrm>
              <a:off x="1365209" y="5342665"/>
              <a:ext cx="2594932" cy="1391653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D3D9C37-F96F-5B4E-A1B0-00879F72DAAD}"/>
                </a:ext>
              </a:extLst>
            </p:cNvPr>
            <p:cNvSpPr txBox="1"/>
            <p:nvPr/>
          </p:nvSpPr>
          <p:spPr>
            <a:xfrm>
              <a:off x="2151482" y="6294779"/>
              <a:ext cx="9612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Zr metal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98FEFB2-377B-6C41-88C7-2545B9F77C67}"/>
                </a:ext>
              </a:extLst>
            </p:cNvPr>
            <p:cNvSpPr txBox="1"/>
            <p:nvPr/>
          </p:nvSpPr>
          <p:spPr>
            <a:xfrm>
              <a:off x="2268118" y="5599297"/>
              <a:ext cx="603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ZrO</a:t>
              </a:r>
              <a:r>
                <a:rPr lang="en-US" baseline="-25000" dirty="0"/>
                <a:t>2</a:t>
              </a:r>
            </a:p>
          </p:txBody>
        </p:sp>
      </p:grpSp>
      <p:graphicFrame>
        <p:nvGraphicFramePr>
          <p:cNvPr id="18" name="Object 5">
            <a:extLst>
              <a:ext uri="{FF2B5EF4-FFF2-40B4-BE49-F238E27FC236}">
                <a16:creationId xmlns:a16="http://schemas.microsoft.com/office/drawing/2014/main" id="{35C49F1F-137B-3C47-8BD9-FD13F3FF495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638184" y="1710237"/>
          <a:ext cx="3281363" cy="450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524000" imgH="203200" progId="Equation.3">
                  <p:embed/>
                </p:oleObj>
              </mc:Choice>
              <mc:Fallback>
                <p:oleObj name="Equation" r:id="rId4" imgW="1524000" imgH="203200" progId="Equation.3">
                  <p:embed/>
                  <p:pic>
                    <p:nvPicPr>
                      <p:cNvPr id="18" name="Object 5">
                        <a:extLst>
                          <a:ext uri="{FF2B5EF4-FFF2-40B4-BE49-F238E27FC236}">
                            <a16:creationId xmlns:a16="http://schemas.microsoft.com/office/drawing/2014/main" id="{35C49F1F-137B-3C47-8BD9-FD13F3FF495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38184" y="1710237"/>
                        <a:ext cx="3281363" cy="450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tx2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320878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B65DC-006F-6240-B2DC-DC4E1D46D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Hydrogen Diffusion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A535A16-ED36-F941-B823-D70BC7B1095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" y="2160495"/>
                <a:ext cx="10972800" cy="3965670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dirty="0"/>
                  <a:t>The diffusion coefficient of H in </a:t>
                </a:r>
                <a:r>
                  <a:rPr lang="en-US" dirty="0" err="1"/>
                  <a:t>Zr</a:t>
                </a:r>
                <a:r>
                  <a:rPr lang="en-US" dirty="0"/>
                  <a:t> is</a:t>
                </a:r>
              </a:p>
              <a:p>
                <a:pPr marL="457200" lvl="1" indent="0">
                  <a:buNone/>
                </a:pPr>
                <a:r>
                  <a:rPr lang="en-US" dirty="0"/>
                  <a:t> </a:t>
                </a:r>
              </a:p>
              <a:p>
                <a:r>
                  <a:rPr lang="en-US" dirty="0"/>
                  <a:t>The characteristic time required for hydrogen to diffuse through the entire cladding is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What is the characteristic time for cladding at 355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r>
                  <a:rPr lang="en-US" dirty="0"/>
                  <a:t>C (average cladding temperature) that is 0.06 cm thick?</a:t>
                </a:r>
              </a:p>
              <a:p>
                <a:pPr lvl="1"/>
                <a:r>
                  <a:rPr lang="en-US" dirty="0" err="1"/>
                  <a:t>D</a:t>
                </a:r>
                <a:r>
                  <a:rPr lang="en-US" baseline="30000" dirty="0" err="1"/>
                  <a:t>H</a:t>
                </a:r>
                <a:r>
                  <a:rPr lang="en-US" baseline="-25000" dirty="0" err="1"/>
                  <a:t>Zr</a:t>
                </a:r>
                <a:r>
                  <a:rPr lang="en-US" dirty="0"/>
                  <a:t> = 7x10</a:t>
                </a:r>
                <a:r>
                  <a:rPr lang="en-US" baseline="30000" dirty="0"/>
                  <a:t>-3</a:t>
                </a:r>
                <a:r>
                  <a:rPr lang="en-US" dirty="0"/>
                  <a:t>*</a:t>
                </a:r>
                <a:r>
                  <a:rPr lang="en-US" dirty="0" err="1"/>
                  <a:t>exp</a:t>
                </a:r>
                <a:r>
                  <a:rPr lang="en-US" dirty="0"/>
                  <a:t>(-0.47/( k</a:t>
                </a:r>
                <a:r>
                  <a:rPr lang="en-US" baseline="-25000" dirty="0"/>
                  <a:t>B</a:t>
                </a:r>
                <a:r>
                  <a:rPr lang="en-US" dirty="0"/>
                  <a:t>*(355+273.15))) = 1.19e-6 cm</a:t>
                </a:r>
                <a:r>
                  <a:rPr lang="en-US" baseline="30000" dirty="0"/>
                  <a:t>2</a:t>
                </a:r>
                <a:r>
                  <a:rPr lang="en-US" dirty="0"/>
                  <a:t>/s, </a:t>
                </a:r>
              </a:p>
              <a:p>
                <a:pPr lvl="1"/>
                <a:r>
                  <a:rPr lang="en-US" dirty="0"/>
                  <a:t>t  = 0.06^2/(4*1.19e-6) cm</a:t>
                </a:r>
                <a:r>
                  <a:rPr lang="en-US" baseline="30000" dirty="0"/>
                  <a:t>2</a:t>
                </a:r>
                <a:r>
                  <a:rPr lang="en-US" dirty="0"/>
                  <a:t>/s =756.3 s =12 min, </a:t>
                </a:r>
              </a:p>
              <a:p>
                <a:pPr lvl="1"/>
                <a:r>
                  <a:rPr lang="en-US" dirty="0"/>
                  <a:t>So, the hydrogen atoms have plenty of time to move through the entire clad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A535A16-ED36-F941-B823-D70BC7B1095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2160495"/>
                <a:ext cx="10972800" cy="3965670"/>
              </a:xfrm>
              <a:blipFill>
                <a:blip r:embed="rId2"/>
                <a:stretch>
                  <a:fillRect l="-694" t="-637" r="-925" b="-19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F86AD7-7559-3742-A760-9CB69890D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C253DB8-F643-36F2-6CA4-A08507E8E3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7674" y="1918854"/>
            <a:ext cx="2616200" cy="3937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F88BCB7-4ED6-3E7A-B6D4-DA5BDE3DC6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1660" y="2554102"/>
            <a:ext cx="1257300" cy="3429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A3F5ECD-3244-F7CC-67DE-7E6495FF8C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35900" y="2519457"/>
            <a:ext cx="1803400" cy="3429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22EF15F-94BC-98D2-A238-4BCEF07FC9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51822" y="3303933"/>
            <a:ext cx="838200" cy="64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4518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D7F94-5057-8149-B10A-F3778F4A5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Hydriding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A2FA40-6366-4642-9A3F-6DB227F638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985164" cy="3965670"/>
          </a:xfrm>
        </p:spPr>
        <p:txBody>
          <a:bodyPr/>
          <a:lstStyle/>
          <a:p>
            <a:r>
              <a:rPr lang="en-US" sz="2000" dirty="0"/>
              <a:t>Hydride concentrations are not uniform, because they respond to temperature and stress gradients</a:t>
            </a:r>
          </a:p>
          <a:p>
            <a:r>
              <a:rPr lang="en-US" sz="2000" dirty="0"/>
              <a:t>Plate-type hydrides lead to stress concentrations, prefer matrix tensile stresses</a:t>
            </a:r>
          </a:p>
          <a:p>
            <a:r>
              <a:rPr lang="en-US" sz="2000" dirty="0"/>
              <a:t>Hydrogen tends to move toward lower temperature (</a:t>
            </a:r>
            <a:r>
              <a:rPr lang="en-US" sz="2000" dirty="0" err="1"/>
              <a:t>Soret</a:t>
            </a:r>
            <a:r>
              <a:rPr lang="en-US" sz="2000" dirty="0"/>
              <a:t> effect)</a:t>
            </a:r>
          </a:p>
          <a:p>
            <a:r>
              <a:rPr lang="en-US" sz="2000" dirty="0"/>
              <a:t>It also moves to areas with tensile stress</a:t>
            </a:r>
          </a:p>
          <a:p>
            <a:r>
              <a:rPr lang="en-US" sz="2000" dirty="0"/>
              <a:t>Hydrogen has a low solubility in zirconium, so even small hydrogen concentrations result in hydrides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3DBC37-38FD-EB4C-A827-4755E28F2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2031EF-3C62-6047-9F10-C5AE611868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54"/>
          <a:stretch>
            <a:fillRect/>
          </a:stretch>
        </p:blipFill>
        <p:spPr bwMode="auto">
          <a:xfrm>
            <a:off x="7001625" y="1678610"/>
            <a:ext cx="4275975" cy="18971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8789D66-4592-1D4E-851C-803D23E483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8254" y="3592340"/>
            <a:ext cx="3579008" cy="2946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3870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8BFD7-233A-844E-A76C-125D6BA2A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Effect of Hydrides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E7C614-A4F1-144C-ADE4-993EF200E6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022109" cy="3965670"/>
          </a:xfrm>
        </p:spPr>
        <p:txBody>
          <a:bodyPr>
            <a:normAutofit lnSpcReduction="10000"/>
          </a:bodyPr>
          <a:lstStyle/>
          <a:p>
            <a:r>
              <a:rPr lang="en-US" sz="2000" dirty="0"/>
              <a:t>The hydride rim is caused by the </a:t>
            </a:r>
            <a:r>
              <a:rPr lang="en-US" sz="2000" dirty="0" err="1"/>
              <a:t>Soret</a:t>
            </a:r>
            <a:r>
              <a:rPr lang="en-US" sz="2000" dirty="0"/>
              <a:t> effect and the temperature dependence of the solubility</a:t>
            </a:r>
          </a:p>
          <a:p>
            <a:r>
              <a:rPr lang="en-US" sz="2000" dirty="0"/>
              <a:t>The hydride rim and blisters can cause a loss of ductility, leading to earlier failure</a:t>
            </a:r>
          </a:p>
          <a:p>
            <a:r>
              <a:rPr lang="en-US" sz="2000" dirty="0"/>
              <a:t>Hydride rims are layers of uniform depth, that can reach 50–60 microns, and cover a wide area on the tube azimuthal and axial directions</a:t>
            </a:r>
          </a:p>
          <a:p>
            <a:r>
              <a:rPr lang="en-US" sz="2000" dirty="0"/>
              <a:t>If hydride is localized, can form blisters</a:t>
            </a:r>
          </a:p>
          <a:p>
            <a:r>
              <a:rPr lang="en-US" sz="2000" dirty="0"/>
              <a:t>Blisters have an elliptic shape, are more localized on the tube external surface and are deeper, usually covering half of the cladding thickness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B0B10D-0496-8D47-BA09-786024985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  <p:pic>
        <p:nvPicPr>
          <p:cNvPr id="5" name="Picture 3">
            <a:extLst>
              <a:ext uri="{FF2B5EF4-FFF2-40B4-BE49-F238E27FC236}">
                <a16:creationId xmlns:a16="http://schemas.microsoft.com/office/drawing/2014/main" id="{537FDAD4-6133-F243-A3A6-EE8AFF4BD1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7236" y="1968501"/>
            <a:ext cx="5064125" cy="39024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117607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8F63BD-947F-8B4D-984A-13BE6A3C7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Blister failure examples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E391E8-90AB-1E4F-8E53-DBB932095C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552DB5C-5471-EE48-BD5D-9D0EA2A785F4}"/>
              </a:ext>
            </a:extLst>
          </p:cNvPr>
          <p:cNvSpPr txBox="1">
            <a:spLocks/>
          </p:cNvSpPr>
          <p:nvPr/>
        </p:nvSpPr>
        <p:spPr>
          <a:xfrm>
            <a:off x="7864763" y="6419382"/>
            <a:ext cx="2133600" cy="365125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82058" tIns="41029" rIns="82058" bIns="41029" rtlCol="0" anchor="ctr"/>
          <a:lstStyle>
            <a:defPPr>
              <a:defRPr lang="en-US"/>
            </a:defPPr>
            <a:lvl1pPr marL="0" algn="r" defTabSz="914400" rtl="0" eaLnBrk="0" fontAlgn="auto" latinLnBrk="0" hangingPunct="0">
              <a:spcBef>
                <a:spcPts val="0"/>
              </a:spcBef>
              <a:spcAft>
                <a:spcPts val="0"/>
              </a:spcAft>
              <a:defRPr sz="2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1pPr>
            <a:lvl2pPr marL="666723" indent="-256432" algn="l" defTabSz="914400" rtl="0" eaLnBrk="0" latinLnBrk="0" hangingPunct="0">
              <a:defRPr sz="2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2pPr>
            <a:lvl3pPr marL="1025728" indent="-205146" algn="l" defTabSz="914400" rtl="0" eaLnBrk="0" latinLnBrk="0" hangingPunct="0">
              <a:defRPr sz="2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3pPr>
            <a:lvl4pPr marL="1436019" indent="-205146" algn="l" defTabSz="914400" rtl="0" eaLnBrk="0" latinLnBrk="0" hangingPunct="0">
              <a:defRPr sz="2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4pPr>
            <a:lvl5pPr marL="1846311" indent="-205146" algn="l" defTabSz="914400" rtl="0" eaLnBrk="0" latinLnBrk="0" hangingPunct="0">
              <a:defRPr sz="2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5pPr>
            <a:lvl6pPr marL="2256602" indent="-205146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defRPr sz="2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6pPr>
            <a:lvl7pPr marL="2666893" indent="-205146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defRPr sz="2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7pPr>
            <a:lvl8pPr marL="3077185" indent="-205146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defRPr sz="2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8pPr>
            <a:lvl9pPr marL="3487476" indent="-205146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defRPr sz="2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9pPr>
          </a:lstStyle>
          <a:p>
            <a:pPr algn="ctr" eaLnBrk="1" hangingPunct="1"/>
            <a:fld id="{AE5C7E4E-02CE-604F-B9D1-8023018A5DCC}" type="slidenum">
              <a:rPr lang="en-US" sz="1200" i="1" smtClean="0">
                <a:solidFill>
                  <a:srgbClr val="000000"/>
                </a:solidFill>
              </a:rPr>
              <a:pPr algn="ctr" eaLnBrk="1" hangingPunct="1"/>
              <a:t>24</a:t>
            </a:fld>
            <a:endParaRPr lang="en-US" sz="1200" i="1">
              <a:solidFill>
                <a:srgbClr val="000000"/>
              </a:solidFill>
            </a:endParaRPr>
          </a:p>
        </p:txBody>
      </p:sp>
      <p:pic>
        <p:nvPicPr>
          <p:cNvPr id="6" name="Picture 2" descr="83_300_cross">
            <a:extLst>
              <a:ext uri="{FF2B5EF4-FFF2-40B4-BE49-F238E27FC236}">
                <a16:creationId xmlns:a16="http://schemas.microsoft.com/office/drawing/2014/main" id="{C2F586A8-498E-2A42-B171-199943C24D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-10000" contrast="14000"/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3552" y="4286249"/>
            <a:ext cx="2902238" cy="21795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4" descr="39_25_cross">
            <a:extLst>
              <a:ext uri="{FF2B5EF4-FFF2-40B4-BE49-F238E27FC236}">
                <a16:creationId xmlns:a16="http://schemas.microsoft.com/office/drawing/2014/main" id="{FB1BA102-FF95-654F-B141-D6A58D5734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-6000" contrast="6000"/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6438" y="2075889"/>
            <a:ext cx="2913784" cy="21417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5" descr="53_300_cross">
            <a:extLst>
              <a:ext uri="{FF2B5EF4-FFF2-40B4-BE49-F238E27FC236}">
                <a16:creationId xmlns:a16="http://schemas.microsoft.com/office/drawing/2014/main" id="{0DB27D75-1829-BD4A-87EF-C51884602E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lum bright="-8000" contrast="10000"/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1938" y="4286250"/>
            <a:ext cx="2913784" cy="22047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6" descr="93_25_cross">
            <a:extLst>
              <a:ext uri="{FF2B5EF4-FFF2-40B4-BE49-F238E27FC236}">
                <a16:creationId xmlns:a16="http://schemas.microsoft.com/office/drawing/2014/main" id="{7C8DAC14-3C13-6C4B-9CAA-A1663AF253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lum bright="-6000" contrast="6000"/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9052" y="2000249"/>
            <a:ext cx="2902238" cy="21795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7">
            <a:extLst>
              <a:ext uri="{FF2B5EF4-FFF2-40B4-BE49-F238E27FC236}">
                <a16:creationId xmlns:a16="http://schemas.microsoft.com/office/drawing/2014/main" id="{4228C54E-6395-8E47-A9DF-3CDA97D973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44552" y="2720228"/>
            <a:ext cx="1506682" cy="7423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1397" tIns="45698" rIns="91397" bIns="45698" anchor="ctr">
            <a:spAutoFit/>
          </a:bodyPr>
          <a:lstStyle/>
          <a:p>
            <a:pPr>
              <a:spcBef>
                <a:spcPct val="0"/>
              </a:spcBef>
            </a:pPr>
            <a:r>
              <a:rPr lang="en-US" sz="1400" b="1">
                <a:solidFill>
                  <a:srgbClr val="000000"/>
                </a:solidFill>
                <a:latin typeface="Times New Roman" charset="0"/>
                <a:cs typeface="Arial" charset="0"/>
              </a:rPr>
              <a:t>40 μm Blister Broken at 25 °C</a:t>
            </a:r>
          </a:p>
          <a:p>
            <a:pPr>
              <a:spcBef>
                <a:spcPct val="0"/>
              </a:spcBef>
            </a:pPr>
            <a:r>
              <a:rPr lang="en-US" sz="1400" b="1">
                <a:solidFill>
                  <a:srgbClr val="000000"/>
                </a:solidFill>
                <a:latin typeface="Times New Roman" charset="0"/>
                <a:cs typeface="Arial" charset="0"/>
              </a:rPr>
              <a:t>M014 </a:t>
            </a: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A33DA5DE-64C3-C14D-84AD-94F8E72852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80416" y="5065058"/>
            <a:ext cx="1561523" cy="7423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1397" tIns="45698" rIns="91397" bIns="45698" anchor="ctr">
            <a:spAutoFit/>
          </a:bodyPr>
          <a:lstStyle/>
          <a:p>
            <a:pPr>
              <a:spcBef>
                <a:spcPct val="0"/>
              </a:spcBef>
            </a:pPr>
            <a:r>
              <a:rPr lang="en-US" sz="1400" b="1">
                <a:solidFill>
                  <a:srgbClr val="000000"/>
                </a:solidFill>
                <a:latin typeface="Times New Roman" charset="0"/>
                <a:cs typeface="Arial" charset="0"/>
              </a:rPr>
              <a:t>53 μm Blister Broken at 300 °C</a:t>
            </a:r>
            <a:br>
              <a:rPr lang="en-US" sz="1400" b="1">
                <a:solidFill>
                  <a:srgbClr val="000000"/>
                </a:solidFill>
                <a:latin typeface="Times New Roman" charset="0"/>
                <a:cs typeface="Arial" charset="0"/>
              </a:rPr>
            </a:br>
            <a:r>
              <a:rPr lang="en-US" sz="1400" b="1">
                <a:solidFill>
                  <a:srgbClr val="000000"/>
                </a:solidFill>
                <a:latin typeface="Times New Roman" charset="0"/>
                <a:cs typeface="Arial" charset="0"/>
              </a:rPr>
              <a:t>M025 </a:t>
            </a:r>
          </a:p>
        </p:txBody>
      </p:sp>
      <p:sp>
        <p:nvSpPr>
          <p:cNvPr id="12" name="Rectangle 9">
            <a:extLst>
              <a:ext uri="{FF2B5EF4-FFF2-40B4-BE49-F238E27FC236}">
                <a16:creationId xmlns:a16="http://schemas.microsoft.com/office/drawing/2014/main" id="{D0E9DE82-742F-AF4C-9960-8D63910318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70313" y="2868706"/>
            <a:ext cx="1506682" cy="7423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1397" tIns="45698" rIns="91397" bIns="45698" anchor="ctr">
            <a:spAutoFit/>
          </a:bodyPr>
          <a:lstStyle/>
          <a:p>
            <a:pPr>
              <a:spcBef>
                <a:spcPct val="0"/>
              </a:spcBef>
            </a:pPr>
            <a:r>
              <a:rPr lang="en-US" sz="1400" b="1">
                <a:solidFill>
                  <a:srgbClr val="000000"/>
                </a:solidFill>
                <a:latin typeface="Times New Roman" charset="0"/>
                <a:cs typeface="Arial" charset="0"/>
              </a:rPr>
              <a:t>93 μm Blister Broken at 25 °C </a:t>
            </a:r>
          </a:p>
          <a:p>
            <a:pPr>
              <a:spcBef>
                <a:spcPct val="0"/>
              </a:spcBef>
            </a:pPr>
            <a:r>
              <a:rPr lang="en-US" sz="1400" b="1">
                <a:solidFill>
                  <a:srgbClr val="000000"/>
                </a:solidFill>
                <a:latin typeface="Times New Roman" charset="0"/>
                <a:cs typeface="Arial" charset="0"/>
              </a:rPr>
              <a:t>M020</a:t>
            </a:r>
          </a:p>
        </p:txBody>
      </p:sp>
      <p:sp>
        <p:nvSpPr>
          <p:cNvPr id="13" name="Rectangle 10">
            <a:extLst>
              <a:ext uri="{FF2B5EF4-FFF2-40B4-BE49-F238E27FC236}">
                <a16:creationId xmlns:a16="http://schemas.microsoft.com/office/drawing/2014/main" id="{88C9BEF9-3448-5446-8CF4-FB69C9A80A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57961" y="4989419"/>
            <a:ext cx="1562965" cy="7423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1397" tIns="45698" rIns="91397" bIns="45698" anchor="ctr">
            <a:spAutoFit/>
          </a:bodyPr>
          <a:lstStyle/>
          <a:p>
            <a:pPr>
              <a:spcBef>
                <a:spcPct val="0"/>
              </a:spcBef>
            </a:pPr>
            <a:r>
              <a:rPr lang="en-US" sz="1400" b="1">
                <a:solidFill>
                  <a:srgbClr val="000000"/>
                </a:solidFill>
                <a:latin typeface="Times New Roman" charset="0"/>
                <a:cs typeface="Arial" charset="0"/>
              </a:rPr>
              <a:t>83 μm Blister Broken at 300 °C</a:t>
            </a:r>
            <a:br>
              <a:rPr lang="en-US" sz="1400" b="1">
                <a:solidFill>
                  <a:srgbClr val="000000"/>
                </a:solidFill>
                <a:latin typeface="Times New Roman" charset="0"/>
                <a:cs typeface="Arial" charset="0"/>
              </a:rPr>
            </a:br>
            <a:r>
              <a:rPr lang="en-US" sz="1400" b="1">
                <a:solidFill>
                  <a:srgbClr val="000000"/>
                </a:solidFill>
                <a:latin typeface="Times New Roman" charset="0"/>
                <a:cs typeface="Arial" charset="0"/>
              </a:rPr>
              <a:t>M023 </a:t>
            </a:r>
          </a:p>
        </p:txBody>
      </p:sp>
      <p:sp>
        <p:nvSpPr>
          <p:cNvPr id="14" name="Text Box 11">
            <a:extLst>
              <a:ext uri="{FF2B5EF4-FFF2-40B4-BE49-F238E27FC236}">
                <a16:creationId xmlns:a16="http://schemas.microsoft.com/office/drawing/2014/main" id="{E244B8ED-ED65-B442-91DD-A53920DAC6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38450" y="1881187"/>
            <a:ext cx="2869045" cy="36839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1397" tIns="45698" rIns="91397" bIns="45698">
            <a:spAutoFit/>
          </a:bodyPr>
          <a:lstStyle>
            <a:lvl1pPr eaLnBrk="0" hangingPunct="0"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1800">
                <a:solidFill>
                  <a:srgbClr val="000000"/>
                </a:solidFill>
                <a:latin typeface="Times New Roman" charset="0"/>
                <a:cs typeface="Arial" charset="0"/>
              </a:rPr>
              <a:t>90 degree failure at RT</a:t>
            </a:r>
          </a:p>
        </p:txBody>
      </p:sp>
      <p:sp>
        <p:nvSpPr>
          <p:cNvPr id="15" name="Text Box 12">
            <a:extLst>
              <a:ext uri="{FF2B5EF4-FFF2-40B4-BE49-F238E27FC236}">
                <a16:creationId xmlns:a16="http://schemas.microsoft.com/office/drawing/2014/main" id="{8F61356C-1C84-6E44-B91E-E61DCEE994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39427" y="1727106"/>
            <a:ext cx="2869045" cy="64573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1397" tIns="45698" rIns="91397" bIns="45698">
            <a:spAutoFit/>
          </a:bodyPr>
          <a:lstStyle>
            <a:lvl1pPr eaLnBrk="0" hangingPunct="0"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1800">
                <a:solidFill>
                  <a:srgbClr val="000000"/>
                </a:solidFill>
                <a:latin typeface="Times New Roman" charset="0"/>
                <a:cs typeface="Arial" charset="0"/>
              </a:rPr>
              <a:t>But in small blisters =&gt; shear instability</a:t>
            </a:r>
          </a:p>
        </p:txBody>
      </p:sp>
      <p:sp>
        <p:nvSpPr>
          <p:cNvPr id="16" name="Text Box 13">
            <a:extLst>
              <a:ext uri="{FF2B5EF4-FFF2-40B4-BE49-F238E27FC236}">
                <a16:creationId xmlns:a16="http://schemas.microsoft.com/office/drawing/2014/main" id="{10DF684E-67A3-6644-BE8E-CFB09B8FB0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91313" y="6489606"/>
            <a:ext cx="3909580" cy="36839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1397" tIns="45698" rIns="91397" bIns="45698">
            <a:spAutoFit/>
          </a:bodyPr>
          <a:lstStyle>
            <a:lvl1pPr eaLnBrk="0" hangingPunct="0"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1800">
                <a:solidFill>
                  <a:srgbClr val="000000"/>
                </a:solidFill>
                <a:latin typeface="Times New Roman" charset="0"/>
                <a:cs typeface="Arial" charset="0"/>
              </a:rPr>
              <a:t>At 300 C, 45 degree shear</a:t>
            </a:r>
          </a:p>
        </p:txBody>
      </p:sp>
    </p:spTree>
    <p:extLst>
      <p:ext uri="{BB962C8B-B14F-4D97-AF65-F5344CB8AC3E}">
        <p14:creationId xmlns:p14="http://schemas.microsoft.com/office/powerpoint/2010/main" val="14690914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29CC1-34E4-A34F-8621-801D8886CE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084" y="1234721"/>
            <a:ext cx="10363200" cy="1362075"/>
          </a:xfrm>
        </p:spPr>
        <p:txBody>
          <a:bodyPr/>
          <a:lstStyle/>
          <a:p>
            <a:r>
              <a:rPr lang="en-US" dirty="0"/>
              <a:t>cladding oxidation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FF06B0-02C9-F34D-82A4-D2D5BBAF6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DA6BD0F-ABBC-C14D-BC96-77BE126A748B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3241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F9D76-31EA-7746-86EE-C5EA4B352A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Zirconium Oxidation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EEACAD-AB8B-0C4C-B94B-BED4A0416E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815629"/>
            <a:ext cx="6241083" cy="3965670"/>
          </a:xfrm>
        </p:spPr>
        <p:txBody>
          <a:bodyPr/>
          <a:lstStyle/>
          <a:p>
            <a:r>
              <a:rPr lang="en-US" sz="2000" dirty="0"/>
              <a:t>Corrosion of zirconium due to the water coolant is one of the largest concerns for LWR fuel operation</a:t>
            </a:r>
          </a:p>
          <a:p>
            <a:r>
              <a:rPr lang="en-US" sz="2000" dirty="0"/>
              <a:t>Corrosion of zirconium alloys in an aqueous environment is principally related to the oxidation of the zirconium by the oxygen in the coolant, dissolved or produced by radiolysis of water</a:t>
            </a:r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Zirconium interacts with water to make zirconia and hydrogen</a:t>
            </a:r>
          </a:p>
          <a:p>
            <a:r>
              <a:rPr lang="en-US" sz="2000" dirty="0"/>
              <a:t>Both the oxide layer and the hydrogen adversely impact cladding performance</a:t>
            </a:r>
          </a:p>
          <a:p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C72118-1DB5-8A4A-96B9-881BEEA9EA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C13BEF5-27F7-814F-B4C5-7C913C4E4937}"/>
              </a:ext>
            </a:extLst>
          </p:cNvPr>
          <p:cNvGrpSpPr>
            <a:grpSpLocks noChangeAspect="1"/>
          </p:cNvGrpSpPr>
          <p:nvPr/>
        </p:nvGrpSpPr>
        <p:grpSpPr>
          <a:xfrm>
            <a:off x="8042947" y="1553620"/>
            <a:ext cx="3054223" cy="1637969"/>
            <a:chOff x="1365209" y="5342665"/>
            <a:chExt cx="2594932" cy="1391653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D9779F4-9DF4-8D4C-AAF0-BAB3C1E864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20588"/>
            <a:stretch/>
          </p:blipFill>
          <p:spPr>
            <a:xfrm>
              <a:off x="1365209" y="5342665"/>
              <a:ext cx="2594932" cy="1391653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C1FF3D8-AB4E-A74C-9822-15C93AE5D2A3}"/>
                </a:ext>
              </a:extLst>
            </p:cNvPr>
            <p:cNvSpPr txBox="1"/>
            <p:nvPr/>
          </p:nvSpPr>
          <p:spPr>
            <a:xfrm>
              <a:off x="2151482" y="6294779"/>
              <a:ext cx="9612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Zr metal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78795FC-66D6-FC45-BE4F-F378E22BAE3E}"/>
                </a:ext>
              </a:extLst>
            </p:cNvPr>
            <p:cNvSpPr txBox="1"/>
            <p:nvPr/>
          </p:nvSpPr>
          <p:spPr>
            <a:xfrm>
              <a:off x="2268118" y="5599297"/>
              <a:ext cx="603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ZrO</a:t>
              </a:r>
              <a:r>
                <a:rPr lang="en-US" baseline="-25000" dirty="0"/>
                <a:t>2</a:t>
              </a: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282B04CD-4670-3244-A947-8AFDF02BE2E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2947" y="3492833"/>
            <a:ext cx="3054223" cy="228846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71EA2EB-8FD2-B040-8C7F-B94557C2A0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5491" y="3944548"/>
            <a:ext cx="32893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4601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096272-D8A6-0146-868D-5FABF329D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Corrosion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73ED44-BC08-6742-8957-65D15CC296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Corrosion is the degradation of a material and its properties under the action of the surrounding environment by chemical and/or electrochemical reaction</a:t>
            </a:r>
          </a:p>
          <a:p>
            <a:r>
              <a:rPr lang="en-US" dirty="0"/>
              <a:t>Corrosion reactions require the following:</a:t>
            </a:r>
          </a:p>
          <a:p>
            <a:pPr lvl="1"/>
            <a:r>
              <a:rPr lang="en-US" dirty="0"/>
              <a:t>Oxidant </a:t>
            </a:r>
          </a:p>
          <a:p>
            <a:pPr lvl="1"/>
            <a:r>
              <a:rPr lang="en-US" dirty="0"/>
              <a:t>Electric current</a:t>
            </a:r>
          </a:p>
          <a:p>
            <a:r>
              <a:rPr lang="en-US" dirty="0"/>
              <a:t>A corrosion reaction is composed of an oxidation reaction and a reduction reaction</a:t>
            </a:r>
          </a:p>
          <a:p>
            <a:r>
              <a:rPr lang="en-US" dirty="0"/>
              <a:t>During corrosion at a particular spot on the surface of the object, oxidation takes place, and that spot behaves as an anode</a:t>
            </a:r>
          </a:p>
          <a:p>
            <a:r>
              <a:rPr lang="en-US" dirty="0"/>
              <a:t>The electrons released at this anodic spot move through the metal and go to another spot and reduce H, which behaves as a cathode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422972-A9E6-B447-A898-2C48D5DB7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26D2C05-7CC8-DC42-9A00-040EB2D1E5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6056" y="2971800"/>
            <a:ext cx="32766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9956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331090-3986-C040-B0EE-A17649EE7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Corrosion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0112CA-B5F8-C44D-AE60-A29DE5AFFB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Corrosion reaction rates are determined by thermodynamics and kinetics</a:t>
            </a:r>
          </a:p>
          <a:p>
            <a:r>
              <a:rPr lang="en-US" dirty="0"/>
              <a:t>Thermodynamics tell us whether a material may corrode</a:t>
            </a:r>
          </a:p>
          <a:p>
            <a:pPr lvl="1"/>
            <a:r>
              <a:rPr lang="en-US" dirty="0"/>
              <a:t>Measure voltage difference between anodic and cathodic sites</a:t>
            </a:r>
          </a:p>
          <a:p>
            <a:r>
              <a:rPr lang="en-US" dirty="0"/>
              <a:t>Kinetics tell us how quickly a material will corrode</a:t>
            </a:r>
          </a:p>
          <a:p>
            <a:pPr lvl="1"/>
            <a:r>
              <a:rPr lang="en-US" dirty="0"/>
              <a:t>Measure net current between anodic and cathodic sites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15A756-FD45-E547-9502-9C7091BC5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52898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22DA05-4556-CB4A-BD06-FBAC9AA8E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Corrosion Types in LWRs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D22449-107B-3B45-947C-F6E94E4919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676" y="1697957"/>
            <a:ext cx="6171648" cy="3965670"/>
          </a:xfrm>
        </p:spPr>
        <p:txBody>
          <a:bodyPr/>
          <a:lstStyle/>
          <a:p>
            <a:r>
              <a:rPr lang="en-US" sz="2000" dirty="0"/>
              <a:t>Several types of corrosion morphologies have been observed in nuclear reactors and in autoclave experiments, of which the most important are: 1) uniform, 2) nodular, and 3) shadow</a:t>
            </a:r>
          </a:p>
          <a:p>
            <a:r>
              <a:rPr lang="en-US" sz="2000" dirty="0"/>
              <a:t>Uniform: The formation of a thin uniform layer of zirconium dioxide on the surface of a zirconium alloy component</a:t>
            </a:r>
          </a:p>
          <a:p>
            <a:r>
              <a:rPr lang="en-US" sz="2000" dirty="0"/>
              <a:t>Nodular : The formation of local, small, circular zirconium oxide blisters</a:t>
            </a:r>
          </a:p>
          <a:p>
            <a:r>
              <a:rPr lang="en-US" sz="2000" dirty="0"/>
              <a:t>Shadow: The formation of local corrosion regions that mirror the shape (suggestive of a shadow) of other nearby noble reactor core components</a:t>
            </a:r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F1F4A6-6F4D-9848-9324-CD3F362669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66290"/>
            <a:ext cx="2844800" cy="365125"/>
          </a:xfrm>
        </p:spPr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47E364-3E6E-E64E-85B8-24BBA1A260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2774" y="1307989"/>
            <a:ext cx="2578100" cy="2070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A210A1D-944B-4D4F-A872-6A88917718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2324" y="3626474"/>
            <a:ext cx="2349500" cy="2095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DABD4ED-0F60-F346-B18A-50AC2F2A37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81824" y="3822562"/>
            <a:ext cx="2878759" cy="1703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1460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2AD73-EF46-F544-99A1-B3B550E18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Formation of Oxide Layer							After Oxide Formation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AD8911-780E-D648-82DB-5B026797DC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AF7FEB-9719-8242-8FEE-384825E72DA1}"/>
              </a:ext>
            </a:extLst>
          </p:cNvPr>
          <p:cNvSpPr txBox="1"/>
          <p:nvPr/>
        </p:nvSpPr>
        <p:spPr>
          <a:xfrm>
            <a:off x="334864" y="4154332"/>
            <a:ext cx="2769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Oxidation reaction: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41B5DD-E635-2D4E-92C6-C124A3C11ECC}"/>
              </a:ext>
            </a:extLst>
          </p:cNvPr>
          <p:cNvSpPr txBox="1"/>
          <p:nvPr/>
        </p:nvSpPr>
        <p:spPr>
          <a:xfrm>
            <a:off x="334864" y="5347001"/>
            <a:ext cx="2769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Reduction reaction:</a:t>
            </a:r>
          </a:p>
        </p:txBody>
      </p:sp>
      <p:pic>
        <p:nvPicPr>
          <p:cNvPr id="7" name="Picture 6" descr="latex-image-1.pdf">
            <a:extLst>
              <a:ext uri="{FF2B5EF4-FFF2-40B4-BE49-F238E27FC236}">
                <a16:creationId xmlns:a16="http://schemas.microsoft.com/office/drawing/2014/main" id="{2C79DF98-772F-D34F-96F9-B75E19D994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996" y="4523797"/>
            <a:ext cx="4673600" cy="711200"/>
          </a:xfrm>
          <a:prstGeom prst="rect">
            <a:avLst/>
          </a:prstGeom>
        </p:spPr>
      </p:pic>
      <p:pic>
        <p:nvPicPr>
          <p:cNvPr id="8" name="Picture 7" descr="latex-image-1.pdf">
            <a:extLst>
              <a:ext uri="{FF2B5EF4-FFF2-40B4-BE49-F238E27FC236}">
                <a16:creationId xmlns:a16="http://schemas.microsoft.com/office/drawing/2014/main" id="{47AEA824-A6ED-7E42-9D45-097AF972CA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60" y="5716333"/>
            <a:ext cx="2476500" cy="29210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820E75AE-B57D-044E-986C-47B1CEFDBC4B}"/>
              </a:ext>
            </a:extLst>
          </p:cNvPr>
          <p:cNvGrpSpPr/>
          <p:nvPr/>
        </p:nvGrpSpPr>
        <p:grpSpPr>
          <a:xfrm>
            <a:off x="1868851" y="1925630"/>
            <a:ext cx="1533429" cy="1810336"/>
            <a:chOff x="9165579" y="972869"/>
            <a:chExt cx="1533429" cy="1810336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0E44246-C253-3047-9C21-1AEA1383CF56}"/>
                </a:ext>
              </a:extLst>
            </p:cNvPr>
            <p:cNvSpPr/>
            <p:nvPr/>
          </p:nvSpPr>
          <p:spPr>
            <a:xfrm>
              <a:off x="9165579" y="972869"/>
              <a:ext cx="1087586" cy="1810336"/>
            </a:xfrm>
            <a:prstGeom prst="rect">
              <a:avLst/>
            </a:prstGeom>
            <a:blipFill rotWithShape="1">
              <a:blip r:embed="rId4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H</a:t>
              </a:r>
              <a:r>
                <a:rPr lang="en-US" baseline="-25000" dirty="0"/>
                <a:t>2</a:t>
              </a:r>
              <a:r>
                <a:rPr lang="en-US" dirty="0"/>
                <a:t>0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457595E-0F03-114A-BD08-1A26EC283411}"/>
                </a:ext>
              </a:extLst>
            </p:cNvPr>
            <p:cNvSpPr/>
            <p:nvPr/>
          </p:nvSpPr>
          <p:spPr>
            <a:xfrm>
              <a:off x="10253165" y="972869"/>
              <a:ext cx="445843" cy="181033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Zr</a:t>
              </a:r>
              <a:endParaRPr lang="en-US" dirty="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D9E2588-25F4-6245-84C7-3B16069ED6C0}"/>
              </a:ext>
            </a:extLst>
          </p:cNvPr>
          <p:cNvGrpSpPr/>
          <p:nvPr/>
        </p:nvGrpSpPr>
        <p:grpSpPr>
          <a:xfrm>
            <a:off x="6334018" y="1803343"/>
            <a:ext cx="5377135" cy="2003267"/>
            <a:chOff x="2168417" y="2114311"/>
            <a:chExt cx="5377135" cy="2003267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9F81330-7EC3-6E49-90E2-9CC4C62EAE03}"/>
                </a:ext>
              </a:extLst>
            </p:cNvPr>
            <p:cNvSpPr/>
            <p:nvPr/>
          </p:nvSpPr>
          <p:spPr>
            <a:xfrm>
              <a:off x="2168417" y="2114311"/>
              <a:ext cx="2080601" cy="1972456"/>
            </a:xfrm>
            <a:prstGeom prst="rect">
              <a:avLst/>
            </a:prstGeom>
            <a:blipFill rotWithShape="1">
              <a:blip r:embed="rId4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H</a:t>
              </a:r>
              <a:r>
                <a:rPr lang="en-US" baseline="-25000" dirty="0"/>
                <a:t>2</a:t>
              </a:r>
              <a:r>
                <a:rPr lang="en-US" dirty="0"/>
                <a:t>0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AC1BF2A-722B-1E45-AA8E-3CDF9FDB0822}"/>
                </a:ext>
              </a:extLst>
            </p:cNvPr>
            <p:cNvSpPr/>
            <p:nvPr/>
          </p:nvSpPr>
          <p:spPr>
            <a:xfrm>
              <a:off x="5782445" y="2114311"/>
              <a:ext cx="1763107" cy="197245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Zr</a:t>
              </a:r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FB3ADDD-7ECF-2749-88A7-4BBAB647B4D3}"/>
                </a:ext>
              </a:extLst>
            </p:cNvPr>
            <p:cNvSpPr/>
            <p:nvPr/>
          </p:nvSpPr>
          <p:spPr>
            <a:xfrm>
              <a:off x="4249018" y="2114311"/>
              <a:ext cx="1533428" cy="197245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r>
                <a:rPr lang="en-US" dirty="0"/>
                <a:t>ZrO</a:t>
              </a:r>
              <a:r>
                <a:rPr lang="en-US" baseline="-25000" dirty="0"/>
                <a:t>2</a:t>
              </a: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3B60F510-1862-E143-ACC8-72AF460EDE63}"/>
                </a:ext>
              </a:extLst>
            </p:cNvPr>
            <p:cNvGrpSpPr/>
            <p:nvPr/>
          </p:nvGrpSpPr>
          <p:grpSpPr>
            <a:xfrm>
              <a:off x="4600287" y="2258358"/>
              <a:ext cx="844400" cy="369332"/>
              <a:chOff x="4600287" y="2258358"/>
              <a:chExt cx="844400" cy="369332"/>
            </a:xfrm>
          </p:grpSpPr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D28F8FA8-F1BE-9643-B38A-E3A6E7D68C65}"/>
                  </a:ext>
                </a:extLst>
              </p:cNvPr>
              <p:cNvCxnSpPr/>
              <p:nvPr/>
            </p:nvCxnSpPr>
            <p:spPr>
              <a:xfrm>
                <a:off x="4600287" y="2627690"/>
                <a:ext cx="844400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7B60B7F-A6C2-BD4A-BE60-5E71D8397192}"/>
                  </a:ext>
                </a:extLst>
              </p:cNvPr>
              <p:cNvSpPr txBox="1"/>
              <p:nvPr/>
            </p:nvSpPr>
            <p:spPr>
              <a:xfrm>
                <a:off x="4725259" y="2258358"/>
                <a:ext cx="59445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O</a:t>
                </a:r>
                <a:r>
                  <a:rPr lang="en-US" baseline="30000" dirty="0"/>
                  <a:t>-2</a:t>
                </a: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4E6F8510-6D2A-0E40-A6B9-48EBD90BCB84}"/>
                </a:ext>
              </a:extLst>
            </p:cNvPr>
            <p:cNvGrpSpPr/>
            <p:nvPr/>
          </p:nvGrpSpPr>
          <p:grpSpPr>
            <a:xfrm>
              <a:off x="4600287" y="3748246"/>
              <a:ext cx="844400" cy="369332"/>
              <a:chOff x="4600287" y="3748246"/>
              <a:chExt cx="844400" cy="369332"/>
            </a:xfrm>
          </p:grpSpPr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4A797126-E0A9-614D-9DD1-A14371FA48FE}"/>
                  </a:ext>
                </a:extLst>
              </p:cNvPr>
              <p:cNvCxnSpPr/>
              <p:nvPr/>
            </p:nvCxnSpPr>
            <p:spPr>
              <a:xfrm>
                <a:off x="4600287" y="3773073"/>
                <a:ext cx="844400" cy="0"/>
              </a:xfrm>
              <a:prstGeom prst="straightConnector1">
                <a:avLst/>
              </a:prstGeom>
              <a:ln>
                <a:headEnd type="arrow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FA28F9D-00C1-5F46-BC4D-C916949C9C73}"/>
                  </a:ext>
                </a:extLst>
              </p:cNvPr>
              <p:cNvSpPr txBox="1"/>
              <p:nvPr/>
            </p:nvSpPr>
            <p:spPr>
              <a:xfrm>
                <a:off x="4786464" y="3748246"/>
                <a:ext cx="59445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e</a:t>
                </a:r>
                <a:r>
                  <a:rPr lang="en-US" baseline="30000" dirty="0"/>
                  <a:t>-</a:t>
                </a:r>
              </a:p>
            </p:txBody>
          </p:sp>
        </p:grpSp>
      </p:grpSp>
      <p:pic>
        <p:nvPicPr>
          <p:cNvPr id="22" name="Picture 21" descr="latex-image-1.pdf">
            <a:extLst>
              <a:ext uri="{FF2B5EF4-FFF2-40B4-BE49-F238E27FC236}">
                <a16:creationId xmlns:a16="http://schemas.microsoft.com/office/drawing/2014/main" id="{BC6CE327-15C9-CA49-8A86-BAE3246A63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6233" y="3934388"/>
            <a:ext cx="3213100" cy="292100"/>
          </a:xfrm>
          <a:prstGeom prst="rect">
            <a:avLst/>
          </a:prstGeom>
        </p:spPr>
      </p:pic>
      <p:pic>
        <p:nvPicPr>
          <p:cNvPr id="23" name="Picture 22" descr="latex-image-1.pdf">
            <a:extLst>
              <a:ext uri="{FF2B5EF4-FFF2-40B4-BE49-F238E27FC236}">
                <a16:creationId xmlns:a16="http://schemas.microsoft.com/office/drawing/2014/main" id="{57AF0B4E-5F20-864F-AF99-B09635E1C5E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4605" y="3951847"/>
            <a:ext cx="2768600" cy="254000"/>
          </a:xfrm>
          <a:prstGeom prst="rect">
            <a:avLst/>
          </a:prstGeom>
        </p:spPr>
      </p:pic>
      <p:pic>
        <p:nvPicPr>
          <p:cNvPr id="24" name="Picture 23" descr="latex-image-1.pdf">
            <a:extLst>
              <a:ext uri="{FF2B5EF4-FFF2-40B4-BE49-F238E27FC236}">
                <a16:creationId xmlns:a16="http://schemas.microsoft.com/office/drawing/2014/main" id="{000D66DC-9D81-4146-97EA-13D7FEED7F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8311" y="4541322"/>
            <a:ext cx="2476500" cy="29210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364A8AF0-DE6C-F746-B573-5539B9630CBD}"/>
              </a:ext>
            </a:extLst>
          </p:cNvPr>
          <p:cNvSpPr/>
          <p:nvPr/>
        </p:nvSpPr>
        <p:spPr>
          <a:xfrm>
            <a:off x="6201293" y="4864523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Dissociation of water at oxide/water interface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Absorption of oxygen into oxide layer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Diffusion of oxygen through oxide layer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Reaction of oxygen with zirconium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Diffusion of electrons through oxide layer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Reduction of hydrogen</a:t>
            </a:r>
          </a:p>
        </p:txBody>
      </p:sp>
    </p:spTree>
    <p:extLst>
      <p:ext uri="{BB962C8B-B14F-4D97-AF65-F5344CB8AC3E}">
        <p14:creationId xmlns:p14="http://schemas.microsoft.com/office/powerpoint/2010/main" val="36736327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36238E-4D39-374C-A3F3-654FE8F3BC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Corrosion rate limited by diffusion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459958-F309-8243-8413-5CD280C211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793091"/>
            <a:ext cx="6578208" cy="3965670"/>
          </a:xfrm>
        </p:spPr>
        <p:txBody>
          <a:bodyPr>
            <a:normAutofit/>
          </a:bodyPr>
          <a:lstStyle/>
          <a:p>
            <a:r>
              <a:rPr lang="en-US" sz="2000" dirty="0"/>
              <a:t>Because the rate limiting steps are diffusion, we can model the oxidation rate using diffusion</a:t>
            </a:r>
          </a:p>
          <a:p>
            <a:r>
              <a:rPr lang="en-US" sz="2000" dirty="0"/>
              <a:t>Assumptions:</a:t>
            </a:r>
          </a:p>
          <a:p>
            <a:pPr marL="685800" lvl="1">
              <a:buFont typeface="Arial" panose="020B0604020202020204" pitchFamily="34" charset="0"/>
              <a:buChar char="•"/>
            </a:pPr>
            <a:r>
              <a:rPr lang="en-US" sz="2000" dirty="0"/>
              <a:t>Transport of O species is rate-limiting</a:t>
            </a:r>
          </a:p>
          <a:p>
            <a:pPr marL="685800" lvl="1">
              <a:buFont typeface="Arial" panose="020B0604020202020204" pitchFamily="34" charset="0"/>
              <a:buChar char="•"/>
            </a:pPr>
            <a:r>
              <a:rPr lang="en-US" sz="2000" dirty="0"/>
              <a:t>Transport of charged species by diffusion only</a:t>
            </a:r>
          </a:p>
          <a:p>
            <a:pPr marL="685800" lvl="1">
              <a:buFont typeface="Arial" panose="020B0604020202020204" pitchFamily="34" charset="0"/>
              <a:buChar char="•"/>
            </a:pPr>
            <a:r>
              <a:rPr lang="en-US" sz="2000" dirty="0"/>
              <a:t>Homogeneous oxide layer</a:t>
            </a:r>
          </a:p>
          <a:p>
            <a:pPr marL="685800" lvl="1">
              <a:buFont typeface="Arial" panose="020B0604020202020204" pitchFamily="34" charset="0"/>
              <a:buChar char="•"/>
            </a:pPr>
            <a:r>
              <a:rPr lang="en-US" sz="2000" dirty="0"/>
              <a:t>No sources/sinks of ions in oxide</a:t>
            </a:r>
          </a:p>
          <a:p>
            <a:pPr marL="685800" lvl="1">
              <a:buFont typeface="Arial" panose="020B0604020202020204" pitchFamily="34" charset="0"/>
              <a:buChar char="•"/>
            </a:pPr>
            <a:r>
              <a:rPr lang="en-US" sz="2000" dirty="0"/>
              <a:t>All oxygen is used to create oxide</a:t>
            </a:r>
          </a:p>
          <a:p>
            <a:pPr marL="685800" lvl="1">
              <a:buFont typeface="Arial" panose="020B0604020202020204" pitchFamily="34" charset="0"/>
              <a:buChar char="•"/>
            </a:pPr>
            <a:r>
              <a:rPr lang="en-US" sz="2000" dirty="0"/>
              <a:t>No loss of oxide</a:t>
            </a:r>
          </a:p>
          <a:p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C510F9-2E8B-BE43-BB4F-DA670A66C1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CDC8570-0C86-7A4C-ABA5-19055D7EA6A6}"/>
              </a:ext>
            </a:extLst>
          </p:cNvPr>
          <p:cNvGrpSpPr>
            <a:grpSpLocks noChangeAspect="1"/>
          </p:cNvGrpSpPr>
          <p:nvPr/>
        </p:nvGrpSpPr>
        <p:grpSpPr>
          <a:xfrm>
            <a:off x="8648855" y="2160495"/>
            <a:ext cx="2573166" cy="3473662"/>
            <a:chOff x="-328535" y="1253149"/>
            <a:chExt cx="2913033" cy="3932468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8392C4B-FAFE-DC4D-B269-A89A1FBC3468}"/>
                </a:ext>
              </a:extLst>
            </p:cNvPr>
            <p:cNvSpPr/>
            <p:nvPr/>
          </p:nvSpPr>
          <p:spPr>
            <a:xfrm rot="16200000">
              <a:off x="-1106365" y="2662849"/>
              <a:ext cx="3657600" cy="8382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98A3289-0B33-1D46-981D-C2FD2C16C0AD}"/>
                </a:ext>
              </a:extLst>
            </p:cNvPr>
            <p:cNvSpPr/>
            <p:nvPr/>
          </p:nvSpPr>
          <p:spPr>
            <a:xfrm rot="16200000">
              <a:off x="31798" y="2358050"/>
              <a:ext cx="3657600" cy="14478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14EDFD6-8AF0-D742-9D5A-A5839C7D8A71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0735" y="1372811"/>
              <a:ext cx="527304" cy="24384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EB197F9-A2DD-F846-BBE4-FC38BC85D1F9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8466" y="1346781"/>
              <a:ext cx="233172" cy="173736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1861A41-E200-0A44-A6F7-D6669BA641E1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8601" y="1964742"/>
              <a:ext cx="968045" cy="202387"/>
            </a:xfrm>
            <a:prstGeom prst="rect">
              <a:avLst/>
            </a:prstGeom>
          </p:spPr>
        </p:pic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078DE720-AC18-F949-8551-9044D704C2D7}"/>
                </a:ext>
              </a:extLst>
            </p:cNvPr>
            <p:cNvCxnSpPr/>
            <p:nvPr/>
          </p:nvCxnSpPr>
          <p:spPr>
            <a:xfrm rot="16200000">
              <a:off x="854422" y="4365211"/>
              <a:ext cx="0" cy="1251644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9EF3A4F8-EB64-BB41-A5E2-50FDC3258FB0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5737" y="3598729"/>
              <a:ext cx="105156" cy="18288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75ED9179-A142-6846-9E10-F83E2E60C5EB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4239" y="5071317"/>
              <a:ext cx="128016" cy="114300"/>
            </a:xfrm>
            <a:prstGeom prst="rect">
              <a:avLst/>
            </a:prstGeom>
          </p:spPr>
        </p:pic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879EE2A7-0388-5C4C-9C33-3F7C8A2A1444}"/>
                </a:ext>
              </a:extLst>
            </p:cNvPr>
            <p:cNvCxnSpPr/>
            <p:nvPr/>
          </p:nvCxnSpPr>
          <p:spPr>
            <a:xfrm rot="5400000">
              <a:off x="715795" y="3084297"/>
              <a:ext cx="0" cy="841806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0C3A71DD-D758-1843-9D95-85D6557153B1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9413" y="2890294"/>
              <a:ext cx="991210" cy="202387"/>
            </a:xfrm>
            <a:prstGeom prst="rect">
              <a:avLst/>
            </a:prstGeom>
          </p:spPr>
        </p:pic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52901949-A34D-6547-AE8E-0069395CF4B4}"/>
                </a:ext>
              </a:extLst>
            </p:cNvPr>
            <p:cNvCxnSpPr/>
            <p:nvPr/>
          </p:nvCxnSpPr>
          <p:spPr>
            <a:xfrm rot="16200000">
              <a:off x="-1589473" y="3164188"/>
              <a:ext cx="3657600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CB002DE1-0EC8-0D48-909B-A9B36C647B7F}"/>
                </a:ext>
              </a:extLst>
            </p:cNvPr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28535" y="1386124"/>
              <a:ext cx="504444" cy="252984"/>
            </a:xfrm>
            <a:prstGeom prst="rect">
              <a:avLst/>
            </a:prstGeom>
          </p:spPr>
        </p:pic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D0C08BA9-1AEB-9348-96DF-8942F7287721}"/>
                </a:ext>
              </a:extLst>
            </p:cNvPr>
            <p:cNvCxnSpPr/>
            <p:nvPr/>
          </p:nvCxnSpPr>
          <p:spPr>
            <a:xfrm rot="-5400000" flipH="1">
              <a:off x="318602" y="2136781"/>
              <a:ext cx="832104" cy="832104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04FF95FF-EAD7-5241-AAC4-BC5325CF8FEC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3451" y="5255063"/>
            <a:ext cx="2596896" cy="556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12449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73.75"/>
  <p:tag name="ORIGINALWIDTH" val="1278"/>
  <p:tag name="OUTPUTDPI" val="1200"/>
  <p:tag name="LATEXADDIN" val="\documentclass{article}&#10;\usepackage{amsmath}&#10;\pagestyle{empty}&#10;\begin{document}&#10;&#10;$$ \frac{\delta^2}{2} = K^2\,t \rightarrow \delta = K\,t^{1/2}$$&#10;&#10;&#10;\end{document}"/>
  <p:tag name="IGUANATEXSIZE" val="20"/>
  <p:tag name="IGUANATEXCURSOR" val="102"/>
  <p:tag name="TRANSPARENCY" val="True"/>
  <p:tag name="FILENAME" val=""/>
  <p:tag name="INPUTTYPE" val="0"/>
  <p:tag name="LATEXENGINEID" val="0"/>
  <p:tag name="TEMPFOLDER" val="c:\temp\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84.5"/>
  <p:tag name="ORIGINALWIDTH" val="1050"/>
  <p:tag name="OUTPUTDPI" val="1200"/>
  <p:tag name="LATEXADDIN" val="\documentclass{article}&#10;\usepackage{amsmath}&#10;\pagestyle{empty}&#10;\begin{document}&#10;&#10;$ \delta(\mu m) = \frac{w(mg/dm^2)}{14.7}$&#10;&#10;&#10;\end{document}"/>
  <p:tag name="IGUANATEXSIZE" val="30"/>
  <p:tag name="IGUANATEXCURSOR" val="121"/>
  <p:tag name="TRANSPARENCY" val="True"/>
  <p:tag name="FILENAME" val=""/>
  <p:tag name="INPUTTYPE" val="0"/>
  <p:tag name="LATEXENGINEID" val="0"/>
  <p:tag name="TEMPFOLDER" val="c:\temp\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52.75"/>
  <p:tag name="ORIGINALWIDTH" val="1265.25"/>
  <p:tag name="OUTPUTDPI" val="1200"/>
  <p:tag name="LATEXADDIN" val="\documentclass{article}&#10;\usepackage{amsmath}&#10;\pagestyle{empty}&#10;\begin{document}&#10;&#10;&#10;$$\delta^\star \left( \mathrm{ \mu} \textrm{m} \right) = 5.1 \exp{\frac{-550}{T}} $$&#10;&#10;\end{document}"/>
  <p:tag name="IGUANATEXSIZE" val="20"/>
  <p:tag name="IGUANATEXCURSOR" val="117"/>
  <p:tag name="TRANSPARENCY" val="True"/>
  <p:tag name="FILENAME" val=""/>
  <p:tag name="INPUTTYPE" val="0"/>
  <p:tag name="LATEXENGINEID" val="0"/>
  <p:tag name="TEMPFOLDER" val="c:\temp\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55"/>
  <p:tag name="ORIGINALWIDTH" val="1642.5"/>
  <p:tag name="OUTPUTDPI" val="1200"/>
  <p:tag name="LATEXADDIN" val="\documentclass{article}&#10;\usepackage{amsmath}&#10;\pagestyle{empty}&#10;\begin{document}&#10;&#10;&#10;$$t^\star \left( \textrm{d} \right) = 6.62 \times 10^{-7} \exp{\frac{11949}{T}} $$&#10;&#10;\end{document}"/>
  <p:tag name="IGUANATEXSIZE" val="20"/>
  <p:tag name="IGUANATEXCURSOR" val="118"/>
  <p:tag name="TRANSPARENCY" val="True"/>
  <p:tag name="FILENAME" val=""/>
  <p:tag name="INPUTTYPE" val="0"/>
  <p:tag name="LATEXENGINEID" val="0"/>
  <p:tag name="TEMPFOLDER" val="c:\temp\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6"/>
  <p:tag name="ORIGINALWIDTH" val="1371.75"/>
  <p:tag name="OUTPUTDPI" val="1200"/>
  <p:tag name="LATEXADDIN" val="\documentclass{article}&#10;\usepackage{amsmath}&#10;\pagestyle{empty}&#10;\begin{document}&#10;&#10;&#10;$$\delta \left( \mathrm{\mu m} \right) = \delta^\star + K_L \left( t - t^\star \right) $$&#10;&#10;\end{document}"/>
  <p:tag name="IGUANATEXSIZE" val="20"/>
  <p:tag name="IGUANATEXCURSOR" val="121"/>
  <p:tag name="TRANSPARENCY" val="True"/>
  <p:tag name="FILENAME" val=""/>
  <p:tag name="INPUTTYPE" val="0"/>
  <p:tag name="LATEXENGINEID" val="0"/>
  <p:tag name="TEMPFOLDER" val="c:\temp\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55"/>
  <p:tag name="ORIGINALWIDTH" val="1929"/>
  <p:tag name="OUTPUTDPI" val="1200"/>
  <p:tag name="LATEXADDIN" val="\documentclass{article}&#10;\usepackage{amsmath}&#10;\pagestyle{empty}&#10;\begin{document}&#10;&#10;$$K_L \left( \frac{\mathrm{\mu m}}{\textrm{d}} \right) = 7.48 \times 10^6 \exp{\frac{-12500}{T}}$$&#10;&#10;&#10;\end{document}"/>
  <p:tag name="IGUANATEXSIZE" val="20"/>
  <p:tag name="IGUANATEXCURSOR" val="138"/>
  <p:tag name="TRANSPARENCY" val="True"/>
  <p:tag name="FILENAME" val=""/>
  <p:tag name="INPUTTYPE" val="0"/>
  <p:tag name="LATEXENGINEID" val="0"/>
  <p:tag name="TEMPFOLDER" val="c:\temp\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0"/>
  <p:tag name="ORIGINALWIDTH" val="259.5"/>
  <p:tag name="OUTPUTDPI" val="1200"/>
  <p:tag name="LATEXADDIN" val="\documentclass{article}&#10;\usepackage{amsmath}&#10;\usepackage{mhchem}&#10;\pagestyle{empty}&#10;\begin{document}&#10;&#10;\ce{ \cf{ZrO2}}&#10;&#10;\end{document}&#10;"/>
  <p:tag name="IGUANATEXSIZE" val="20"/>
  <p:tag name="IGUANATEXCURSOR" val="116"/>
  <p:tag name="TRANSPARENCY" val="True"/>
  <p:tag name="FILENAME" val=""/>
  <p:tag name="INPUTTYPE" val="0"/>
  <p:tag name="LATEXENGINEID" val="0"/>
  <p:tag name="TEMPFOLDER" val="c:\temp\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5.5"/>
  <p:tag name="ORIGINALWIDTH" val="114.75"/>
  <p:tag name="OUTPUTDPI" val="1200"/>
  <p:tag name="LATEXADDIN" val="\documentclass{article}&#10;\usepackage{amsmath}&#10;\pagestyle{empty}&#10;\begin{document}&#10;&#10;Zr&#10;&#10;&#10;\end{document}"/>
  <p:tag name="IGUANATEXSIZE" val="20"/>
  <p:tag name="IGUANATEXCURSOR" val="83"/>
  <p:tag name="TRANSPARENCY" val="True"/>
  <p:tag name="FILENAME" val=""/>
  <p:tag name="INPUTTYPE" val="0"/>
  <p:tag name="LATEXENGINEID" val="0"/>
  <p:tag name="TEMPFOLDER" val="c:\temp\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4.5"/>
  <p:tag name="ORIGINALWIDTH" val="595.5"/>
  <p:tag name="OUTPUTDPI" val="1200"/>
  <p:tag name="LATEXADDIN" val="\documentclass{article}&#10;\usepackage{amsmath}&#10;\pagestyle{empty}&#10;\begin{document}&#10;&#10;$ C \left( 0 \right) = C_w$&#10;&#10;&#10;\end{document}"/>
  <p:tag name="IGUANATEXSIZE" val="16"/>
  <p:tag name="IGUANATEXCURSOR" val="107"/>
  <p:tag name="TRANSPARENCY" val="True"/>
  <p:tag name="FILENAME" val=""/>
  <p:tag name="INPUTTYPE" val="0"/>
  <p:tag name="LATEXENGINEID" val="0"/>
  <p:tag name="TEMPFOLDER" val="c:\temp\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0"/>
  <p:tag name="ORIGINALWIDTH" val="51.75"/>
  <p:tag name="OUTPUTDPI" val="1200"/>
  <p:tag name="LATEXADDIN" val="\documentclass{article}&#10;\usepackage{amsmath}&#10;\pagestyle{empty}&#10;\begin{document}&#10;&#10;$\delta$&#10;&#10;&#10;\end{document}"/>
  <p:tag name="IGUANATEXSIZE" val="20"/>
  <p:tag name="IGUANATEXCURSOR" val="88"/>
  <p:tag name="TRANSPARENCY" val="True"/>
  <p:tag name="FILENAME" val=""/>
  <p:tag name="INPUTTYPE" val="0"/>
  <p:tag name="LATEXENGINEID" val="0"/>
  <p:tag name="TEMPFOLDER" val="c:\temp\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6.25"/>
  <p:tag name="ORIGINALWIDTH" val="63"/>
  <p:tag name="OUTPUTDPI" val="1200"/>
  <p:tag name="LATEXADDIN" val="\documentclass{article}&#10;\usepackage{amsmath}&#10;\pagestyle{empty}&#10;\begin{document}&#10;&#10;$x$&#10;&#10;&#10;\end{document}"/>
  <p:tag name="IGUANATEXSIZE" val="20"/>
  <p:tag name="IGUANATEXCURSOR" val="83"/>
  <p:tag name="TRANSPARENCY" val="True"/>
  <p:tag name="FILENAME" val=""/>
  <p:tag name="INPUTTYPE" val="0"/>
  <p:tag name="LATEXENGINEID" val="0"/>
  <p:tag name="TEMPFOLDER" val="c:\temp\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4.5"/>
  <p:tag name="ORIGINALWIDTH" val="609.75"/>
  <p:tag name="OUTPUTDPI" val="1200"/>
  <p:tag name="LATEXADDIN" val="\documentclass{article}&#10;\usepackage{amsmath}&#10;\pagestyle{empty}&#10;\begin{document}&#10;&#10;$C \left( \delta \right) = C_m$&#10;&#10;&#10;\end{document}"/>
  <p:tag name="IGUANATEXSIZE" val="16"/>
  <p:tag name="IGUANATEXCURSOR" val="111"/>
  <p:tag name="TRANSPARENCY" val="True"/>
  <p:tag name="FILENAME" val=""/>
  <p:tag name="INPUTTYPE" val="0"/>
  <p:tag name="LATEXENGINEID" val="0"/>
  <p:tag name="TEMPFOLDER" val="c:\temp\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4.5"/>
  <p:tag name="ORIGINALWIDTH" val="248.25"/>
  <p:tag name="OUTPUTDPI" val="1200"/>
  <p:tag name="LATEXADDIN" val="\documentclass{article}&#10;\usepackage{amsmath}&#10;\pagestyle{empty}&#10;\begin{document}&#10;&#10;$C(x)$&#10;&#10;&#10;\end{document}"/>
  <p:tag name="IGUANATEXSIZE" val="20"/>
  <p:tag name="IGUANATEXCURSOR" val="85"/>
  <p:tag name="TRANSPARENCY" val="True"/>
  <p:tag name="FILENAME" val=""/>
  <p:tag name="INPUTTYPE" val="0"/>
  <p:tag name="LATEXENGINEID" val="0"/>
  <p:tag name="TEMPFOLDER" val="c:\temp\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4.5"/>
  <p:tag name="ORIGINALWIDTH" val="1016.25"/>
  <p:tag name="OUTPUTDPI" val="1200"/>
  <p:tag name="LATEXADDIN" val="\documentclass{article}&#10;\usepackage{amsmath}&#10;\pagestyle{empty}&#10;\begin{document}&#10;&#10;$W = (m_2-m_1)/S$&#10;&#10;&#10;\end{document}"/>
  <p:tag name="IGUANATEXSIZE" val="20"/>
  <p:tag name="IGUANATEXCURSOR" val="97"/>
  <p:tag name="TRANSPARENCY" val="True"/>
  <p:tag name="FILENAME" val=""/>
  <p:tag name="INPUTTYPE" val="0"/>
  <p:tag name="LATEXENGINEID" val="0"/>
  <p:tag name="TEMPFOLDER" val="c:\temp\"/>
</p:tagLst>
</file>

<file path=ppt/theme/theme1.xml><?xml version="1.0" encoding="utf-8"?>
<a:theme xmlns:a="http://schemas.openxmlformats.org/drawingml/2006/main" name="NCStateU-horizontal-left-logo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10535</TotalTime>
  <Words>1556</Words>
  <Application>Microsoft Macintosh PowerPoint</Application>
  <PresentationFormat>Widescreen</PresentationFormat>
  <Paragraphs>191</Paragraphs>
  <Slides>24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ＭＳ Ｐゴシック</vt:lpstr>
      <vt:lpstr>Arial</vt:lpstr>
      <vt:lpstr>Calibri</vt:lpstr>
      <vt:lpstr>Cambria Math</vt:lpstr>
      <vt:lpstr>Times New Roman</vt:lpstr>
      <vt:lpstr>NCStateU-horizontal-left-logo</vt:lpstr>
      <vt:lpstr>Equation</vt:lpstr>
      <vt:lpstr>Nuclear Fuel Performance</vt:lpstr>
      <vt:lpstr>Housekeeping</vt:lpstr>
      <vt:lpstr>cladding oxidation</vt:lpstr>
      <vt:lpstr>Zirconium Oxidation</vt:lpstr>
      <vt:lpstr>Corrosion</vt:lpstr>
      <vt:lpstr>Corrosion</vt:lpstr>
      <vt:lpstr>Corrosion Types in LWRs</vt:lpstr>
      <vt:lpstr>Formation of Oxide Layer       After Oxide Formation</vt:lpstr>
      <vt:lpstr>Corrosion rate limited by diffusion</vt:lpstr>
      <vt:lpstr>Observed kinetics are slower than parabolic</vt:lpstr>
      <vt:lpstr>Corrosion Quantified</vt:lpstr>
      <vt:lpstr>Pilling-Bedworth ratio : PBR</vt:lpstr>
      <vt:lpstr>Corrosion Rate</vt:lpstr>
      <vt:lpstr>Other factors affecting corrosion</vt:lpstr>
      <vt:lpstr>Impact of Corrosion</vt:lpstr>
      <vt:lpstr>Corrosion Control</vt:lpstr>
      <vt:lpstr>Corrosion Control</vt:lpstr>
      <vt:lpstr>Corrosion Layer</vt:lpstr>
      <vt:lpstr>Corrosion Summary</vt:lpstr>
      <vt:lpstr>Hydride Formation</vt:lpstr>
      <vt:lpstr>Hydrogen Diffusion</vt:lpstr>
      <vt:lpstr>Hydriding</vt:lpstr>
      <vt:lpstr>Effect of Hydrides</vt:lpstr>
      <vt:lpstr>Blister failure examples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Fission Products</dc:title>
  <dc:creator>Benjamin Beeler</dc:creator>
  <cp:lastModifiedBy>Benjamin Beeler</cp:lastModifiedBy>
  <cp:revision>113</cp:revision>
  <dcterms:created xsi:type="dcterms:W3CDTF">2020-02-19T20:03:05Z</dcterms:created>
  <dcterms:modified xsi:type="dcterms:W3CDTF">2025-04-08T20:42:21Z</dcterms:modified>
</cp:coreProperties>
</file>